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795" r:id="rId2"/>
  </p:sldMasterIdLst>
  <p:notesMasterIdLst>
    <p:notesMasterId r:id="rId53"/>
  </p:notesMasterIdLst>
  <p:handoutMasterIdLst>
    <p:handoutMasterId r:id="rId54"/>
  </p:handoutMasterIdLst>
  <p:sldIdLst>
    <p:sldId id="267" r:id="rId3"/>
    <p:sldId id="278" r:id="rId4"/>
    <p:sldId id="293" r:id="rId5"/>
    <p:sldId id="292" r:id="rId6"/>
    <p:sldId id="294" r:id="rId7"/>
    <p:sldId id="295" r:id="rId8"/>
    <p:sldId id="279" r:id="rId9"/>
    <p:sldId id="282" r:id="rId10"/>
    <p:sldId id="298" r:id="rId11"/>
    <p:sldId id="299" r:id="rId12"/>
    <p:sldId id="300" r:id="rId13"/>
    <p:sldId id="301" r:id="rId14"/>
    <p:sldId id="302" r:id="rId15"/>
    <p:sldId id="303" r:id="rId16"/>
    <p:sldId id="283" r:id="rId17"/>
    <p:sldId id="304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4" r:id="rId28"/>
    <p:sldId id="315" r:id="rId29"/>
    <p:sldId id="316" r:id="rId30"/>
    <p:sldId id="284" r:id="rId31"/>
    <p:sldId id="291" r:id="rId32"/>
    <p:sldId id="317" r:id="rId33"/>
    <p:sldId id="318" r:id="rId34"/>
    <p:sldId id="320" r:id="rId35"/>
    <p:sldId id="287" r:id="rId36"/>
    <p:sldId id="321" r:id="rId37"/>
    <p:sldId id="288" r:id="rId38"/>
    <p:sldId id="322" r:id="rId39"/>
    <p:sldId id="323" r:id="rId40"/>
    <p:sldId id="324" r:id="rId41"/>
    <p:sldId id="325" r:id="rId42"/>
    <p:sldId id="326" r:id="rId43"/>
    <p:sldId id="327" r:id="rId44"/>
    <p:sldId id="328" r:id="rId45"/>
    <p:sldId id="329" r:id="rId46"/>
    <p:sldId id="330" r:id="rId47"/>
    <p:sldId id="331" r:id="rId48"/>
    <p:sldId id="289" r:id="rId49"/>
    <p:sldId id="296" r:id="rId50"/>
    <p:sldId id="297" r:id="rId51"/>
    <p:sldId id="290" r:id="rId52"/>
  </p:sldIdLst>
  <p:sldSz cx="12188825" cy="6858000"/>
  <p:notesSz cx="6950075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1056" userDrawn="1">
          <p15:clr>
            <a:srgbClr val="A4A3A4"/>
          </p15:clr>
        </p15:guide>
        <p15:guide id="3" orient="horz" pos="274">
          <p15:clr>
            <a:srgbClr val="A4A3A4"/>
          </p15:clr>
        </p15:guide>
        <p15:guide id="4" orient="horz" pos="3840">
          <p15:clr>
            <a:srgbClr val="A4A3A4"/>
          </p15:clr>
        </p15:guide>
        <p15:guide id="5" pos="3839">
          <p15:clr>
            <a:srgbClr val="A4A3A4"/>
          </p15:clr>
        </p15:guide>
        <p15:guide id="6" pos="6911">
          <p15:clr>
            <a:srgbClr val="A4A3A4"/>
          </p15:clr>
        </p15:guide>
        <p15:guide id="7" pos="76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89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6" d="100"/>
          <a:sy n="116" d="100"/>
        </p:scale>
        <p:origin x="336" y="108"/>
      </p:cViewPr>
      <p:guideLst>
        <p:guide orient="horz" pos="2160"/>
        <p:guide orient="horz" pos="1056"/>
        <p:guide orient="horz" pos="274"/>
        <p:guide orient="horz" pos="3840"/>
        <p:guide pos="3839"/>
        <p:guide pos="6911"/>
        <p:guide pos="767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3" d="100"/>
          <a:sy n="83" d="100"/>
        </p:scale>
        <p:origin x="3108" y="72"/>
      </p:cViewPr>
      <p:guideLst>
        <p:guide orient="horz" pos="2909"/>
        <p:guide pos="218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0E6E22E-288A-414B-A8DE-E4DBD03D5FC0}" type="datetimeFigureOut">
              <a:rPr lang="en-US"/>
              <a:t>4/22/2016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01114579-D02A-4B51-B5DF-8EC449F77AC7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812638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36768" y="0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/>
          <a:lstStyle>
            <a:lvl1pPr algn="r">
              <a:defRPr sz="1200"/>
            </a:lvl1pPr>
          </a:lstStyle>
          <a:p>
            <a:fld id="{39A9AE7E-E0F9-4C51-AD9A-F4C3A6E23BBF}" type="datetimeFigureOut">
              <a:rPr lang="en-US"/>
              <a:t>4/22/2016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96875" y="692150"/>
            <a:ext cx="61563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92" tIns="46246" rIns="92492" bIns="46246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95008" y="4387136"/>
            <a:ext cx="5560060" cy="4156234"/>
          </a:xfrm>
          <a:prstGeom prst="rect">
            <a:avLst/>
          </a:prstGeom>
        </p:spPr>
        <p:txBody>
          <a:bodyPr vert="horz" lIns="92492" tIns="46246" rIns="92492" bIns="46246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36768" y="8772668"/>
            <a:ext cx="3011699" cy="461804"/>
          </a:xfrm>
          <a:prstGeom prst="rect">
            <a:avLst/>
          </a:prstGeom>
        </p:spPr>
        <p:txBody>
          <a:bodyPr vert="horz" lIns="92492" tIns="46246" rIns="92492" bIns="46246" rtlCol="0" anchor="b"/>
          <a:lstStyle>
            <a:lvl1pPr algn="r">
              <a:defRPr sz="1200"/>
            </a:lvl1pPr>
          </a:lstStyle>
          <a:p>
            <a:fld id="{C6074690-7256-4BB9-AC0F-97AEAE8CDEC2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426109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074690-7256-4BB9-AC0F-97AEAE8CDEC2}" type="slidenum">
              <a:rPr lang="en-US" smtClean="0"/>
              <a:t>1</a:t>
            </a:fld>
            <a:endParaRPr lang="en-US"/>
          </a:p>
        </p:txBody>
      </p:sp>
      <p:sp>
        <p:nvSpPr>
          <p:cNvPr id="5" name="Header Placeholder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32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4DBCE57-6706-465D-AB4B-DDA564AF11BF}" type="datetime1">
              <a:rPr lang="en-US" smtClean="0"/>
              <a:t>4/22/2016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243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016B23-C1A9-4BC7-9D5C-A89BFC0DC323}" type="datetime1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7642992" y="1803400"/>
            <a:ext cx="3326951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7795393" y="1925320"/>
            <a:ext cx="3054694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218882" y="1803400"/>
            <a:ext cx="5866130" cy="4267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375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4790A1-DAD4-47D0-AD05-E5A99274A7EF}" type="datetime1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59511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4C5CD1-287D-4326-A7CD-900CDD1CA139}" type="datetime1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17613" y="434975"/>
            <a:ext cx="8413750" cy="5661025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34563" y="434975"/>
            <a:ext cx="1168400" cy="56610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38576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8819CB0D-B8B0-4732-80B7-8E200A132E0D}" type="datetime1">
              <a:rPr lang="en-US" smtClean="0"/>
              <a:t>4/22/2016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1" name="Round Diagonal Corner Rectangle 10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92181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7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72443528-EEA3-4C7A-934A-1BF68CEEF753}" type="datetime1">
              <a:rPr lang="en-US" smtClean="0"/>
              <a:t>4/22/2016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ound Diagonal Corner Rectangle 5" title="Picture placeholder frame"/>
          <p:cNvSpPr/>
          <p:nvPr userDrawn="1"/>
        </p:nvSpPr>
        <p:spPr>
          <a:xfrm>
            <a:off x="1065212" y="2387600"/>
            <a:ext cx="2416000" cy="30988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7" name="Picture Placeholder 2" title="Picture placeholder"/>
          <p:cNvSpPr>
            <a:spLocks noGrp="1"/>
          </p:cNvSpPr>
          <p:nvPr>
            <p:ph type="pic" idx="10"/>
          </p:nvPr>
        </p:nvSpPr>
        <p:spPr>
          <a:xfrm>
            <a:off x="1164067" y="2476137"/>
            <a:ext cx="2218290" cy="2921726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36198" y="4266723"/>
            <a:ext cx="7075836" cy="991077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32212" y="2514603"/>
            <a:ext cx="7079821" cy="1625599"/>
          </a:xfrm>
        </p:spPr>
        <p:txBody>
          <a:bodyPr>
            <a:normAutofit/>
          </a:bodyPr>
          <a:lstStyle>
            <a:lvl1pPr algn="l">
              <a:lnSpc>
                <a:spcPct val="90000"/>
              </a:lnSpc>
              <a:defRPr sz="48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9878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0" orient="horz" pos="2160" userDrawn="1">
          <p15:clr>
            <a:srgbClr val="FBAE40"/>
          </p15:clr>
        </p15:guide>
        <p15:guide id="1" pos="3839" userDrawn="1">
          <p15:clr>
            <a:srgbClr val="FBAE40"/>
          </p15:clr>
        </p15:guide>
        <p15:guide id="2" pos="863" userDrawn="1">
          <p15:clr>
            <a:srgbClr val="FBAE40"/>
          </p15:clr>
        </p15:guide>
        <p15:guide id="3" pos="6815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C3E674-5554-43EB-B77A-0B35E2F624CC}" type="datetime1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55845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930D-4218-483A-A64B-BD69A94B8C15}" type="datetime1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3273781" y="3475736"/>
            <a:ext cx="5641265" cy="54864"/>
            <a:chOff x="2455975" y="2588441"/>
            <a:chExt cx="4232051" cy="41148"/>
          </a:xfrm>
        </p:grpSpPr>
        <p:sp>
          <p:nvSpPr>
            <p:cNvPr id="14" name="Oval 13"/>
            <p:cNvSpPr/>
            <p:nvPr/>
          </p:nvSpPr>
          <p:spPr>
            <a:xfrm>
              <a:off x="6642306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2455975" y="2588441"/>
              <a:ext cx="45720" cy="41148"/>
            </a:xfrm>
            <a:prstGeom prst="ellipse">
              <a:avLst/>
            </a:prstGeom>
            <a:solidFill>
              <a:schemeClr val="tx1"/>
            </a:solidFill>
            <a:ln w="26425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onstantia"/>
                <a:ea typeface="+mn-ea"/>
                <a:cs typeface="+mn-cs"/>
              </a:endParaRPr>
            </a:p>
          </p:txBody>
        </p:sp>
        <p:grpSp>
          <p:nvGrpSpPr>
            <p:cNvPr id="16" name="Group 15"/>
            <p:cNvGrpSpPr/>
            <p:nvPr/>
          </p:nvGrpSpPr>
          <p:grpSpPr>
            <a:xfrm>
              <a:off x="2563229" y="2594391"/>
              <a:ext cx="4023360" cy="29249"/>
              <a:chOff x="2550323" y="3458731"/>
              <a:chExt cx="4023360" cy="38998"/>
            </a:xfrm>
          </p:grpSpPr>
          <p:cxnSp>
            <p:nvCxnSpPr>
              <p:cNvPr id="17" name="Straight Connector 16"/>
              <p:cNvCxnSpPr/>
              <p:nvPr/>
            </p:nvCxnSpPr>
            <p:spPr>
              <a:xfrm>
                <a:off x="2550323" y="3458731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2550323" y="3497729"/>
                <a:ext cx="4023360" cy="0"/>
              </a:xfrm>
              <a:prstGeom prst="line">
                <a:avLst/>
              </a:prstGeom>
              <a:noFill/>
              <a:ln w="12700" cap="flat" cmpd="sng" algn="ctr">
                <a:solidFill>
                  <a:schemeClr val="tx1"/>
                </a:solidFill>
                <a:prstDash val="solid"/>
              </a:ln>
              <a:effectLst/>
            </p:spPr>
          </p:cxnSp>
        </p:grp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2030" y="3733800"/>
            <a:ext cx="9344765" cy="1219200"/>
          </a:xfrm>
        </p:spPr>
        <p:txBody>
          <a:bodyPr anchor="t"/>
          <a:lstStyle>
            <a:lvl1pPr marL="0" indent="0" algn="ctr">
              <a:spcBef>
                <a:spcPts val="0"/>
              </a:spcBef>
              <a:buNone/>
              <a:defRPr sz="20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2030" y="990599"/>
            <a:ext cx="9344765" cy="2235203"/>
          </a:xfrm>
        </p:spPr>
        <p:txBody>
          <a:bodyPr anchor="b">
            <a:normAutofit/>
          </a:bodyPr>
          <a:lstStyle>
            <a:lvl1pPr algn="ctr">
              <a:lnSpc>
                <a:spcPct val="90000"/>
              </a:lnSpc>
              <a:defRPr sz="4800" b="0" cap="none" baseline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76911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5986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 baseline="0"/>
            </a:lvl8pPr>
            <a:lvl9pPr>
              <a:defRPr sz="18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D7D73B-7A1B-4613-852F-2F18C64700C4}" type="datetime1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18883" y="1803400"/>
            <a:ext cx="4773956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2940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05A200-8E0C-4E44-9C16-88E1C240F503}" type="datetime1">
              <a:rPr lang="en-US" smtClean="0"/>
              <a:t>4/22/2016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5986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0049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18883" y="2514600"/>
            <a:ext cx="4773956" cy="3556000"/>
          </a:xfrm>
        </p:spPr>
        <p:txBody>
          <a:bodyPr>
            <a:normAutofit/>
          </a:bodyPr>
          <a:lstStyle>
            <a:lvl1pPr>
              <a:spcBef>
                <a:spcPts val="1600"/>
              </a:spcBef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2945" y="1803400"/>
            <a:ext cx="4769806" cy="711200"/>
          </a:xfrm>
        </p:spPr>
        <p:txBody>
          <a:bodyPr anchor="ctr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373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A97392-3C6E-4770-B7E6-C5A382B4D385}" type="datetime1">
              <a:rPr lang="en-US" smtClean="0"/>
              <a:t>4/22/2016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845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20C1B-41A5-447F-99F8-0A6B612D985C}" type="datetime1">
              <a:rPr lang="en-US" smtClean="0"/>
              <a:t>4/22/2016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95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1DE3C-0ABD-4A16-9DC7-0BAEB561482B}" type="datetime1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0"/>
            <a:ext cx="2844060" cy="4267201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8883" y="1803400"/>
            <a:ext cx="6602281" cy="42672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9094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0B60A-38A2-44DF-8499-F830D6424418}" type="datetime1">
              <a:rPr lang="en-US" smtClean="0"/>
              <a:t>4/22/2016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ound Diagonal Corner Rectangle 7" title="Picture placeholder frame"/>
          <p:cNvSpPr/>
          <p:nvPr/>
        </p:nvSpPr>
        <p:spPr>
          <a:xfrm>
            <a:off x="1218883" y="1803400"/>
            <a:ext cx="6602280" cy="4267200"/>
          </a:xfrm>
          <a:prstGeom prst="round2DiagRect">
            <a:avLst/>
          </a:prstGeom>
          <a:noFill/>
          <a:ln w="12700">
            <a:solidFill>
              <a:schemeClr val="tx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3" name="Picture Placeholder 2" title="Picture placeholder"/>
          <p:cNvSpPr>
            <a:spLocks noGrp="1"/>
          </p:cNvSpPr>
          <p:nvPr>
            <p:ph type="pic" idx="1"/>
          </p:nvPr>
        </p:nvSpPr>
        <p:spPr>
          <a:xfrm>
            <a:off x="1338739" y="1925320"/>
            <a:ext cx="6362567" cy="4023360"/>
          </a:xfrm>
          <a:prstGeom prst="round2DiagRect">
            <a:avLst/>
          </a:prstGeom>
          <a:solidFill>
            <a:schemeClr val="bg2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25883" y="1803401"/>
            <a:ext cx="2844060" cy="41656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</p:spPr>
        <p:txBody>
          <a:bodyPr anchor="b">
            <a:norm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11640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/>
          <p:cNvSpPr/>
          <p:nvPr/>
        </p:nvSpPr>
        <p:spPr>
          <a:xfrm>
            <a:off x="304721" y="301752"/>
            <a:ext cx="11579384" cy="6254496"/>
          </a:xfrm>
          <a:prstGeom prst="roundRect">
            <a:avLst>
              <a:gd name="adj" fmla="val 2341"/>
            </a:avLst>
          </a:prstGeom>
          <a:solidFill>
            <a:srgbClr val="FFFFFF"/>
          </a:solidFill>
          <a:ln>
            <a:solidFill>
              <a:schemeClr val="tx2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899" tIns="60949" rIns="121899" bIns="60949" rtlCol="0" anchor="ctr"/>
          <a:lstStyle/>
          <a:p>
            <a:pPr algn="ctr"/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6898" y="6172200"/>
            <a:ext cx="1218883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ED43ACDF-43F9-4DF5-95FD-645C52BCDC89}" type="datetime1">
              <a:rPr lang="en-US" smtClean="0"/>
              <a:t>4/22/2016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18882" y="6172200"/>
            <a:ext cx="7414870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58928" y="6172200"/>
            <a:ext cx="711015" cy="304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DF28FB93-0A08-4E7D-8E63-9EFA29F1E09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8883" y="1803400"/>
            <a:ext cx="975106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 smtClean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18883" y="431800"/>
            <a:ext cx="9751060" cy="11684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2672394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6" r:id="rId1"/>
    <p:sldLayoutId id="2147483797" r:id="rId2"/>
    <p:sldLayoutId id="2147483798" r:id="rId3"/>
    <p:sldLayoutId id="2147483799" r:id="rId4"/>
    <p:sldLayoutId id="2147483800" r:id="rId5"/>
    <p:sldLayoutId id="2147483801" r:id="rId6"/>
    <p:sldLayoutId id="2147483802" r:id="rId7"/>
    <p:sldLayoutId id="2147483803" r:id="rId8"/>
    <p:sldLayoutId id="2147483804" r:id="rId9"/>
    <p:sldLayoutId id="2147483805" r:id="rId10"/>
    <p:sldLayoutId id="2147483806" r:id="rId11"/>
    <p:sldLayoutId id="2147483807" r:id="rId12"/>
    <p:sldLayoutId id="2147483808" r:id="rId13"/>
    <p:sldLayoutId id="2147483770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46888" indent="-246888" algn="l" defTabSz="914400" rtl="0" eaLnBrk="1" latinLnBrk="0" hangingPunct="1">
        <a:lnSpc>
          <a:spcPct val="90000"/>
        </a:lnSpc>
        <a:spcBef>
          <a:spcPts val="1800"/>
        </a:spcBef>
        <a:buClr>
          <a:schemeClr val="tx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5039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5214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53896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755648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057400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359152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660904" indent="-246888" algn="l" defTabSz="914400" rtl="0" eaLnBrk="1" latinLnBrk="0" hangingPunct="1">
        <a:lnSpc>
          <a:spcPct val="90000"/>
        </a:lnSpc>
        <a:spcBef>
          <a:spcPts val="800"/>
        </a:spcBef>
        <a:buClr>
          <a:schemeClr val="tx1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jyan31@hawk.iit.edu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slide" Target="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wm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wm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 title="Picture placeholder"/>
          <p:cNvSpPr>
            <a:spLocks noGrp="1"/>
          </p:cNvSpPr>
          <p:nvPr>
            <p:ph type="pic" idx="10"/>
          </p:nvPr>
        </p:nvSpPr>
        <p:spPr/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“When you are willing to make sacrifices for a great cause, you will never be alone.”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CS 586 Project Report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70013" y="434975"/>
            <a:ext cx="3124200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Jiaqi Yan</a:t>
            </a:r>
            <a:endParaRPr lang="en-US" sz="24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  <a:hlinkClick r:id="rId3"/>
              </a:rPr>
              <a:t>jyan31@hawk.iit.edu</a:t>
            </a:r>
            <a:endParaRPr lang="en-US" sz="2400" dirty="0" smtClean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A20321362</a:t>
            </a:r>
          </a:p>
          <a:p>
            <a:pPr>
              <a:lnSpc>
                <a:spcPct val="90000"/>
              </a:lnSpc>
            </a:pPr>
            <a:r>
              <a:rPr lang="en-US" sz="2400" dirty="0" smtClean="0">
                <a:solidFill>
                  <a:schemeClr val="tx2"/>
                </a:solidFill>
              </a:rPr>
              <a:t>Spring 2016</a:t>
            </a:r>
            <a:endParaRPr lang="en-US" sz="2400" dirty="0">
              <a:solidFill>
                <a:schemeClr val="tx2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543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48194"/>
              </p:ext>
            </p:extLst>
          </p:nvPr>
        </p:nvGraphicFramePr>
        <p:xfrm>
          <a:off x="379412" y="1150277"/>
          <a:ext cx="11439826" cy="4297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10026"/>
                <a:gridCol w="3962400"/>
                <a:gridCol w="1600200"/>
                <a:gridCol w="4267200"/>
              </a:tblGrid>
              <a:tr h="221323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Group</a:t>
                      </a:r>
                      <a:r>
                        <a:rPr lang="en-US" sz="1200" baseline="0" dirty="0" smtClean="0"/>
                        <a:t> all states appeared in the EFSM; define and provide default implementation of all event handler, e.g. do </a:t>
                      </a:r>
                      <a:r>
                        <a:rPr lang="en-US" sz="1200" b="1" baseline="0" dirty="0" smtClean="0"/>
                        <a:t>NOTHING</a:t>
                      </a:r>
                      <a:endParaRPr lang="en-US" sz="12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EFSM’s context, e.g. a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instance for issuing 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err="1" smtClean="0"/>
                        <a:t>Initilize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i="1" dirty="0" smtClean="0"/>
                        <a:t>context</a:t>
                      </a:r>
                      <a:r>
                        <a:rPr lang="en-US" sz="1200" dirty="0" smtClean="0"/>
                        <a:t> and </a:t>
                      </a:r>
                      <a:r>
                        <a:rPr lang="en-US" sz="1200" i="1" dirty="0" smtClean="0"/>
                        <a:t>op</a:t>
                      </a:r>
                      <a:r>
                        <a:rPr lang="en-US" sz="1200" dirty="0" smtClean="0"/>
                        <a:t> with provided parameters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No need to do anything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Virtual function overridden by subclasses, empty</a:t>
                      </a:r>
                      <a:r>
                        <a:rPr lang="en-US" sz="1200" baseline="0" dirty="0" smtClean="0"/>
                        <a:t> operation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2010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0253442"/>
              </p:ext>
            </p:extLst>
          </p:nvPr>
        </p:nvGraphicFramePr>
        <p:xfrm>
          <a:off x="379412" y="1150277"/>
          <a:ext cx="11430000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StartState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Start state in EFSM; handle open event when current state is Start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Idle state, issue </a:t>
                      </a:r>
                      <a:r>
                        <a:rPr lang="en-US" sz="1200" baseline="0" dirty="0" err="1" smtClean="0"/>
                        <a:t>StoreData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87238"/>
              </p:ext>
            </p:extLst>
          </p:nvPr>
        </p:nvGraphicFramePr>
        <p:xfrm>
          <a:off x="379412" y="25342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IdelState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Idle state in EFSM; handle login and </a:t>
                      </a:r>
                      <a:r>
                        <a:rPr lang="en-US" sz="1200" baseline="0" dirty="0" err="1" smtClean="0"/>
                        <a:t>loginFail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state, set context’s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 to 0, issue </a:t>
                      </a:r>
                      <a:r>
                        <a:rPr lang="en-US" sz="1200" baseline="0" dirty="0" err="1" smtClean="0"/>
                        <a:t>PromptPin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IncorrectIdMsg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219060"/>
              </p:ext>
            </p:extLst>
          </p:nvPr>
        </p:nvGraphicFramePr>
        <p:xfrm>
          <a:off x="379412" y="4192511"/>
          <a:ext cx="11430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CheckPinState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baseline="0" dirty="0" err="1" smtClean="0"/>
                        <a:t>CheckPin</a:t>
                      </a:r>
                      <a:r>
                        <a:rPr lang="en-US" sz="1200" baseline="0" dirty="0" smtClean="0"/>
                        <a:t> state in EFSM; handle </a:t>
                      </a:r>
                      <a:r>
                        <a:rPr lang="en-US" sz="1200" baseline="0" dirty="0" err="1" smtClean="0"/>
                        <a:t>correctPin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incorrectPin</a:t>
                      </a:r>
                      <a:r>
                        <a:rPr lang="en-US" sz="1200" baseline="0" dirty="0" smtClean="0"/>
                        <a:t> and logout events when current state is </a:t>
                      </a:r>
                      <a:r>
                        <a:rPr lang="en-US" sz="1200" baseline="0" dirty="0" err="1" smtClean="0"/>
                        <a:t>CheckPin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state, issue </a:t>
                      </a:r>
                      <a:r>
                        <a:rPr lang="en-US" sz="1200" baseline="0" dirty="0" err="1" smtClean="0"/>
                        <a:t>DisplayMenu</a:t>
                      </a:r>
                      <a:r>
                        <a:rPr lang="en-US" sz="1200" baseline="0" dirty="0" smtClean="0"/>
                        <a:t> action to </a:t>
                      </a:r>
                      <a:r>
                        <a:rPr lang="en-US" sz="1200" baseline="0" dirty="0" err="1" smtClean="0"/>
                        <a:t>OutputProcessor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If </a:t>
                      </a:r>
                      <a:r>
                        <a:rPr lang="en-US" sz="1200" i="1" dirty="0" smtClean="0"/>
                        <a:t>attempts</a:t>
                      </a:r>
                      <a:r>
                        <a:rPr lang="en-US" sz="1200" i="0" dirty="0" smtClean="0"/>
                        <a:t> &gt;= </a:t>
                      </a:r>
                      <a:r>
                        <a:rPr lang="en-US" sz="1200" i="1" dirty="0" smtClean="0"/>
                        <a:t>max</a:t>
                      </a:r>
                      <a:r>
                        <a:rPr lang="en-US" sz="1200" i="0" dirty="0" smtClean="0"/>
                        <a:t>, reduce to Idle</a:t>
                      </a:r>
                      <a:r>
                        <a:rPr lang="en-US" sz="1200" i="0" baseline="0" dirty="0" smtClean="0"/>
                        <a:t> state and issue </a:t>
                      </a:r>
                      <a:r>
                        <a:rPr lang="en-US" sz="1200" i="0" baseline="0" dirty="0" err="1" smtClean="0"/>
                        <a:t>TooManyAttemptMsg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i="0" baseline="0" dirty="0" smtClean="0"/>
                        <a:t>; otherwise, increase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i="0" baseline="0" dirty="0" smtClean="0"/>
                        <a:t>’s </a:t>
                      </a:r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i="0" baseline="0" dirty="0" smtClean="0"/>
                        <a:t> by one and issue </a:t>
                      </a:r>
                      <a:r>
                        <a:rPr lang="en-US" sz="1200" i="0" baseline="0" dirty="0" err="1" smtClean="0"/>
                        <a:t>IncorrectPinMsg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current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8884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1887901"/>
              </p:ext>
            </p:extLst>
          </p:nvPr>
        </p:nvGraphicFramePr>
        <p:xfrm>
          <a:off x="379412" y="1150277"/>
          <a:ext cx="1143000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ReadyState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Ready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Suspended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Temp state, issue </a:t>
                      </a:r>
                      <a:r>
                        <a:rPr lang="en-US" sz="1200" i="0" baseline="0" dirty="0" err="1" smtClean="0"/>
                        <a:t>DoWithdraw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933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767167"/>
              </p:ext>
            </p:extLst>
          </p:nvPr>
        </p:nvGraphicFramePr>
        <p:xfrm>
          <a:off x="379412" y="1150277"/>
          <a:ext cx="11430000" cy="246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OverdrawnState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Overdrawn state in EFSM; handle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Locked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 </a:t>
                      </a:r>
                      <a:r>
                        <a:rPr lang="en-US" sz="1200" i="0" baseline="0" dirty="0" smtClean="0"/>
                        <a:t>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Temp state,</a:t>
                      </a:r>
                      <a:r>
                        <a:rPr lang="en-US" sz="1200" i="0" baseline="0" dirty="0" smtClean="0"/>
                        <a:t> i</a:t>
                      </a:r>
                      <a:r>
                        <a:rPr lang="en-US" sz="1200" i="0" dirty="0" smtClean="0"/>
                        <a:t>ssue 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Idle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5426733"/>
              </p:ext>
            </p:extLst>
          </p:nvPr>
        </p:nvGraphicFramePr>
        <p:xfrm>
          <a:off x="379412" y="390583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LockedState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Locked state in EFSM; handle unlock and 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Temp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 </a:t>
                      </a:r>
                      <a:r>
                        <a:rPr lang="en-US" sz="1200" i="0" dirty="0" err="1" smtClean="0"/>
                        <a:t>IncorrectPinMsg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625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6166541"/>
              </p:ext>
            </p:extLst>
          </p:nvPr>
        </p:nvGraphicFramePr>
        <p:xfrm>
          <a:off x="379412" y="1150277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SuspendedState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Suspended state in EFSM; handle activate, balance and close events illustrated in the EFSM figure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Issue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DisplayBalance</a:t>
                      </a:r>
                      <a:r>
                        <a:rPr lang="en-US" sz="1200" i="0" baseline="0" dirty="0" smtClean="0"/>
                        <a:t>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Ready state</a:t>
                      </a:r>
                      <a:endParaRPr lang="en-US" sz="1200" i="0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Change </a:t>
                      </a:r>
                      <a:r>
                        <a:rPr lang="en-US" sz="1200" i="1" dirty="0" smtClean="0"/>
                        <a:t>current</a:t>
                      </a:r>
                      <a:r>
                        <a:rPr lang="en-US" sz="1200" i="0" dirty="0" smtClean="0"/>
                        <a:t> to Closed state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698052"/>
              </p:ext>
            </p:extLst>
          </p:nvPr>
        </p:nvGraphicFramePr>
        <p:xfrm>
          <a:off x="379412" y="3276600"/>
          <a:ext cx="1143000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2600"/>
                <a:gridCol w="9677400"/>
              </a:tblGrid>
              <a:tr h="221323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TempState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Represent the</a:t>
                      </a:r>
                      <a:r>
                        <a:rPr lang="en-US" sz="1200" baseline="0" dirty="0" smtClean="0"/>
                        <a:t> Temp state in EFSM; handle </a:t>
                      </a:r>
                      <a:r>
                        <a:rPr lang="en-US" sz="1200" baseline="0" dirty="0" err="1" smtClean="0"/>
                        <a:t>aboveMin</a:t>
                      </a:r>
                      <a:r>
                        <a:rPr lang="en-US" sz="1200" baseline="0" dirty="0" smtClean="0"/>
                        <a:t>, </a:t>
                      </a:r>
                      <a:r>
                        <a:rPr lang="en-US" sz="1200" baseline="0" dirty="0" err="1" smtClean="0"/>
                        <a:t>belowMin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 events when current state is Idle</a:t>
                      </a:r>
                      <a:endParaRPr lang="en-US" sz="1200" b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context</a:t>
                      </a:r>
                      <a:r>
                        <a:rPr lang="en-US" sz="1200" baseline="0" dirty="0" smtClean="0"/>
                        <a:t> and </a:t>
                      </a:r>
                      <a:r>
                        <a:rPr lang="en-US" sz="1200" i="1" baseline="0" dirty="0" smtClean="0"/>
                        <a:t>op</a:t>
                      </a:r>
                      <a:r>
                        <a:rPr lang="en-US" sz="1200" baseline="0" dirty="0" smtClean="0"/>
                        <a:t> from base class State</a:t>
                      </a:r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Ready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</a:t>
                      </a:r>
                      <a:endParaRPr lang="en-US" sz="1200" i="1" dirty="0"/>
                    </a:p>
                  </a:txBody>
                  <a:tcPr/>
                </a:tc>
              </a:tr>
              <a:tr h="274320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Change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to Overdrawn state, issue Penalty action to </a:t>
                      </a:r>
                      <a:r>
                        <a:rPr lang="en-US" sz="1200" i="0" baseline="0" dirty="0" err="1" smtClean="0"/>
                        <a:t>OutputProcessor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op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05255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2" y="838200"/>
            <a:ext cx="8429415" cy="53340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07283"/>
            <a:ext cx="9751060" cy="406400"/>
          </a:xfrm>
        </p:spPr>
        <p:txBody>
          <a:bodyPr>
            <a:normAutofit fontScale="90000"/>
          </a:bodyPr>
          <a:lstStyle/>
          <a:p>
            <a:r>
              <a:rPr lang="en-US" sz="2400" dirty="0" smtClean="0"/>
              <a:t>4. Strategy Pattern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8456612" y="3352800"/>
            <a:ext cx="2895601" cy="10895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On the left is a zoomed out diagram of </a:t>
            </a:r>
            <a:r>
              <a:rPr lang="en-US" u="sng" dirty="0" smtClean="0"/>
              <a:t>strategy pattern</a:t>
            </a:r>
            <a:r>
              <a:rPr lang="en-US" dirty="0" smtClean="0"/>
              <a:t>. Each action corresponds to a strategy.</a:t>
            </a:r>
          </a:p>
        </p:txBody>
      </p:sp>
    </p:spTree>
    <p:extLst>
      <p:ext uri="{BB962C8B-B14F-4D97-AF65-F5344CB8AC3E}">
        <p14:creationId xmlns:p14="http://schemas.microsoft.com/office/powerpoint/2010/main" val="2866496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0833924"/>
              </p:ext>
            </p:extLst>
          </p:nvPr>
        </p:nvGraphicFramePr>
        <p:xfrm>
          <a:off x="379412" y="1150277"/>
          <a:ext cx="11430000" cy="4846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3048000"/>
                <a:gridCol w="990600"/>
                <a:gridCol w="533400"/>
                <a:gridCol w="914400"/>
                <a:gridCol w="609600"/>
                <a:gridCol w="3048000"/>
              </a:tblGrid>
              <a:tr h="267101">
                <a:tc gridSpan="7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output processor in MDA architecture; as client of various action strategies, issue actions on each strategy’s base class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45168">
                <a:tc rowSpan="7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 some actions need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 to </a:t>
                      </a:r>
                      <a:r>
                        <a:rPr lang="en-US" sz="1200" baseline="0" smtClean="0"/>
                        <a:t>access data</a:t>
                      </a: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iimp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ppa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dba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Abstract factory instance used to create/configure all the previous pointers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baseline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</a:t>
                      </a:r>
                      <a:r>
                        <a:rPr lang="en-US" sz="1200" dirty="0" err="1" smtClean="0"/>
                        <a:t>AbstractFacotry</a:t>
                      </a:r>
                      <a:r>
                        <a:rPr lang="en-US" sz="1200" dirty="0" smtClean="0"/>
                        <a:t> *</a:t>
                      </a:r>
                      <a:r>
                        <a:rPr lang="en-US" sz="1200" dirty="0" err="1" smtClean="0"/>
                        <a:t>af</a:t>
                      </a:r>
                      <a:r>
                        <a:rPr lang="en-US" sz="1200" dirty="0" smtClean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err="1" smtClean="0"/>
                        <a:t>af</a:t>
                      </a:r>
                      <a:r>
                        <a:rPr lang="en-US" sz="1200" i="1" dirty="0" smtClean="0"/>
                        <a:t> </a:t>
                      </a:r>
                      <a:r>
                        <a:rPr lang="en-US" sz="1200" i="0" dirty="0" smtClean="0"/>
                        <a:t>with</a:t>
                      </a:r>
                      <a:r>
                        <a:rPr lang="en-US" sz="1200" i="0" baseline="0" dirty="0" smtClean="0"/>
                        <a:t> a concrete factory</a:t>
                      </a:r>
                      <a:endParaRPr lang="en-US" sz="1200" i="1" dirty="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r>
                        <a:rPr lang="en-US" sz="1200" i="0" dirty="0" smtClean="0"/>
                        <a:t>Create/configure </a:t>
                      </a:r>
                      <a:r>
                        <a:rPr lang="en-US" sz="1200" i="0" dirty="0" err="1" smtClean="0"/>
                        <a:t>DataStore</a:t>
                      </a:r>
                      <a:r>
                        <a:rPr lang="en-US" sz="1200" i="0" baseline="0" dirty="0" smtClean="0"/>
                        <a:t> object and action strategies using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0" baseline="0" dirty="0" smtClean="0"/>
                        <a:t>, see Abstract Factory Pattern for details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sda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baseline="0" dirty="0" err="1" smtClean="0"/>
                        <a:t>storeData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dda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doDeposit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incorrecePinMsg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ipma</a:t>
                      </a:r>
                      <a:r>
                        <a:rPr lang="en-US" sz="1200" i="0" baseline="0" dirty="0" smtClean="0"/>
                        <a:t>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nfma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noFundMsg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iima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incorrecePinMsg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dba-&gt;</a:t>
                      </a:r>
                      <a:r>
                        <a:rPr lang="en-US" sz="1200" i="0" dirty="0" err="1" smtClean="0"/>
                        <a:t>displayBalance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tmama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dwm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doWithdraw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ppa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promptPin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bmma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belowMinMsg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dma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dirty="0" err="1" smtClean="0"/>
                        <a:t>displayMenu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Forward</a:t>
                      </a:r>
                      <a:r>
                        <a:rPr lang="en-US" sz="1200" i="0" baseline="0" dirty="0" smtClean="0"/>
                        <a:t> action by invoking </a:t>
                      </a:r>
                      <a:r>
                        <a:rPr lang="en-US" sz="1200" i="0" baseline="0" dirty="0" err="1" smtClean="0"/>
                        <a:t>dpa</a:t>
                      </a:r>
                      <a:r>
                        <a:rPr lang="en-US" sz="1200" i="0" baseline="0" dirty="0" smtClean="0"/>
                        <a:t>-&gt;</a:t>
                      </a:r>
                      <a:r>
                        <a:rPr lang="en-US" sz="1200" i="0" dirty="0" err="1" smtClean="0"/>
                        <a:t>payPenalty</a:t>
                      </a:r>
                      <a:r>
                        <a:rPr lang="en-US" sz="1200" i="0" baseline="0" dirty="0" smtClean="0"/>
                        <a:t>()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5422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309375"/>
              </p:ext>
            </p:extLst>
          </p:nvPr>
        </p:nvGraphicFramePr>
        <p:xfrm>
          <a:off x="379412" y="1150277"/>
          <a:ext cx="1143000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StoreDataAction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subclass</a:t>
                      </a:r>
                      <a:r>
                        <a:rPr lang="en-US" sz="1200" i="0" baseline="0" dirty="0" smtClean="0"/>
                        <a:t> should override it to s</a:t>
                      </a:r>
                      <a:r>
                        <a:rPr lang="en-US" sz="1200" i="0" dirty="0" smtClean="0"/>
                        <a:t>tore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baseline="0" dirty="0" err="1" smtClean="0"/>
                        <a:t>temp_pin</a:t>
                      </a:r>
                      <a:r>
                        <a:rPr lang="en-US" sz="1200" i="0" baseline="0" dirty="0" smtClean="0"/>
                        <a:t>, </a:t>
                      </a:r>
                      <a:r>
                        <a:rPr lang="en-US" sz="1200" i="0" baseline="0" dirty="0" err="1" smtClean="0"/>
                        <a:t>temp_id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0" baseline="0" dirty="0" err="1" smtClean="0"/>
                        <a:t>temp_balance</a:t>
                      </a:r>
                      <a:r>
                        <a:rPr lang="en-US" sz="1200" i="0" baseline="0" dirty="0" smtClean="0"/>
                        <a:t> to pin, id and balance respectively; different strategies differs in the type of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5654351"/>
              </p:ext>
            </p:extLst>
          </p:nvPr>
        </p:nvGraphicFramePr>
        <p:xfrm>
          <a:off x="379412" y="2990678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DataStore1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485563"/>
              </p:ext>
            </p:extLst>
          </p:nvPr>
        </p:nvGraphicFramePr>
        <p:xfrm>
          <a:off x="379412" y="4648200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SDAction2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StoreData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storeData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Cast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smtClean="0"/>
                        <a:t>ds</a:t>
                      </a:r>
                      <a:r>
                        <a:rPr lang="en-US" sz="1200" i="0" baseline="0" dirty="0" smtClean="0"/>
                        <a:t> to DataStore2 object and execute the store action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8713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9210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IncorrectPinMsgAction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PIN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06579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9013723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IPMAction2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IncorrectPinMsg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PIN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20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28629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IncorrectIdMsgAction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incorrect ID number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358859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incorrect ID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39934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IIMAction2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IncorrectIdMsg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incorrectIdMsg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incorrect ID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7070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1066800"/>
            <a:ext cx="11353800" cy="5105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</p:spTree>
    <p:extLst>
      <p:ext uri="{BB962C8B-B14F-4D97-AF65-F5344CB8AC3E}">
        <p14:creationId xmlns:p14="http://schemas.microsoft.com/office/powerpoint/2010/main" val="5881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490420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TooManyAttemptMsgAction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“too many incorrect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311489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757079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TMAMAction2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TooManyAttemptMsg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tooManyAttemptMsg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too many incorrect PIN number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294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80043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PromptPinAction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</a:t>
                      </a:r>
                      <a:r>
                        <a:rPr lang="en-US" sz="1200" i="0" baseline="0" dirty="0" smtClean="0"/>
                        <a:t> “please input PIN number”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0812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9209915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PPAction2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PromptPin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promptPin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“please input PIN number”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32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9822411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DisplayMenuAction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</a:t>
                      </a:r>
                      <a:r>
                        <a:rPr lang="en-US" sz="1200" i="0" baseline="0" dirty="0" smtClean="0"/>
                        <a:t> menu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71519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baseline="0" dirty="0" smtClean="0"/>
                        <a:t>menu </a:t>
                      </a:r>
                      <a:r>
                        <a:rPr lang="en-US" sz="1200" i="0" dirty="0" smtClean="0"/>
                        <a:t>for account1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131836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DisplayMenu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displayMenu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Print out menu for account2</a:t>
                      </a: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8206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189025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DoDepositAction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deposit with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1198314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93095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DDAction2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DoDeposit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deposit by adding </a:t>
                      </a:r>
                      <a:r>
                        <a:rPr lang="en-US" sz="1200" i="1" baseline="0" dirty="0" err="1" smtClean="0"/>
                        <a:t>temp_d</a:t>
                      </a:r>
                      <a:r>
                        <a:rPr lang="en-US" sz="1200" i="0" baseline="0" dirty="0" smtClean="0"/>
                        <a:t> and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 in </a:t>
                      </a:r>
                      <a:r>
                        <a:rPr lang="en-US" sz="1200" i="0" baseline="0" dirty="0" err="1" smtClean="0"/>
                        <a:t>DataStore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7435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572689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NoFundMsgAction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noFundMsg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860199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4111186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NFMAction2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NoFundMsg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doDeposit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Prompt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baseline="0" dirty="0" smtClean="0"/>
                        <a:t> about insufficient fund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598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62957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DisplayBalanceAction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display current balance for different accounts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4321285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DB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 1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726594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DBAction2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DisplayBalance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displayBalance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display current balance for account</a:t>
                      </a:r>
                      <a:r>
                        <a:rPr lang="en-US" sz="1200" i="0" baseline="0" dirty="0" smtClean="0"/>
                        <a:t> 2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1155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1583845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DoWithdrawAction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1697701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933981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DoWithdraw</a:t>
                      </a:r>
                      <a:r>
                        <a:rPr lang="en-US" sz="1200" b="0" baseline="0" dirty="0" smtClean="0"/>
                        <a:t> 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doWithdraw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Make withdraw from </a:t>
                      </a:r>
                      <a:r>
                        <a:rPr lang="en-US" sz="1200" i="1" dirty="0" err="1" smtClean="0"/>
                        <a:t>temp_w</a:t>
                      </a:r>
                      <a:r>
                        <a:rPr lang="en-US" sz="1200" i="0" dirty="0" smtClean="0"/>
                        <a:t> from </a:t>
                      </a:r>
                      <a:r>
                        <a:rPr lang="en-US" sz="1200" i="1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016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2890742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BelowMinMsgAction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37014063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DW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7512497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DWAction2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None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belowMinMsg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Print out </a:t>
                      </a:r>
                      <a:r>
                        <a:rPr lang="en-US" sz="1200" i="0" dirty="0" err="1" smtClean="0"/>
                        <a:t>msg</a:t>
                      </a:r>
                      <a:r>
                        <a:rPr lang="en-US" sz="1200" i="0" dirty="0" smtClean="0"/>
                        <a:t> about below minimum 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1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Strategy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4</a:t>
            </a:r>
            <a:r>
              <a:rPr lang="en-US" sz="2400" dirty="0" smtClean="0"/>
              <a:t>. Strategy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0177313"/>
              </p:ext>
            </p:extLst>
          </p:nvPr>
        </p:nvGraphicFramePr>
        <p:xfrm>
          <a:off x="379412" y="11502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DeductPenaltyAction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Abstract class that groups strategies of</a:t>
                      </a:r>
                      <a:r>
                        <a:rPr lang="en-US" sz="1200" b="0" baseline="0" dirty="0" smtClean="0"/>
                        <a:t> </a:t>
                      </a:r>
                      <a:r>
                        <a:rPr lang="en-US" sz="1200" b="0" dirty="0" err="1" smtClean="0"/>
                        <a:t>DeductPenalty</a:t>
                      </a:r>
                      <a:r>
                        <a:rPr lang="en-US" sz="1200" b="0" baseline="0" dirty="0" smtClean="0"/>
                        <a:t> action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: amount of penalty to pay for different accounts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 method; override to 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538830"/>
              </p:ext>
            </p:extLst>
          </p:nvPr>
        </p:nvGraphicFramePr>
        <p:xfrm>
          <a:off x="379412" y="2808554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</a:t>
                      </a:r>
                      <a:r>
                        <a:rPr lang="en-US" sz="1200" b="0" baseline="0" dirty="0" smtClean="0"/>
                        <a:t> DP</a:t>
                      </a:r>
                      <a:r>
                        <a:rPr lang="en-US" sz="1200" b="0" dirty="0" smtClean="0"/>
                        <a:t>Action1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Account1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balance, </a:t>
                      </a:r>
                      <a:r>
                        <a:rPr lang="en-US" sz="1200" i="0" baseline="0" dirty="0" smtClean="0"/>
                        <a:t>penalty for Account1 is 20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5469832"/>
              </p:ext>
            </p:extLst>
          </p:nvPr>
        </p:nvGraphicFramePr>
        <p:xfrm>
          <a:off x="379412" y="4490377"/>
          <a:ext cx="11430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9144000"/>
              </a:tblGrid>
              <a:tr h="267101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DPAction2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Concrete strategy of </a:t>
                      </a:r>
                      <a:r>
                        <a:rPr lang="en-US" sz="1200" b="0" dirty="0" err="1" smtClean="0"/>
                        <a:t>BelowMinMsg</a:t>
                      </a:r>
                      <a:r>
                        <a:rPr lang="en-US" sz="1200" b="0" dirty="0" smtClean="0"/>
                        <a:t> </a:t>
                      </a:r>
                      <a:r>
                        <a:rPr lang="en-US" sz="1200" b="0" baseline="0" dirty="0" smtClean="0"/>
                        <a:t>action for Account2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Inherit </a:t>
                      </a:r>
                      <a:r>
                        <a:rPr lang="en-US" sz="1200" i="1" baseline="0" dirty="0" smtClean="0"/>
                        <a:t>penalty</a:t>
                      </a:r>
                      <a:r>
                        <a:rPr lang="en-US" sz="1200" baseline="0" dirty="0" smtClean="0"/>
                        <a:t> from base class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Constructor/Destructor()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payPenalty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DataStore</a:t>
                      </a:r>
                      <a:r>
                        <a:rPr lang="en-US" sz="1200" dirty="0" smtClean="0"/>
                        <a:t> *ds)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Deduct</a:t>
                      </a:r>
                      <a:r>
                        <a:rPr lang="en-US" sz="1200" i="0" baseline="0" dirty="0" smtClean="0"/>
                        <a:t> penalty from </a:t>
                      </a:r>
                      <a:r>
                        <a:rPr lang="en-US" sz="1200" i="1" baseline="0" dirty="0" smtClean="0"/>
                        <a:t>balance</a:t>
                      </a:r>
                      <a:r>
                        <a:rPr lang="en-US" sz="1200" i="0" baseline="0" dirty="0" smtClean="0"/>
                        <a:t>, penalty for Account2 is zero</a:t>
                      </a:r>
                      <a:endParaRPr lang="en-US" sz="1200" i="1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9895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 – </a:t>
            </a:r>
            <a:r>
              <a:rPr lang="en-US" sz="2400" dirty="0" err="1" smtClean="0"/>
              <a:t>AbstractFactory</a:t>
            </a:r>
            <a:endParaRPr lang="en-US" sz="2400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5" r="2909" b="66072"/>
          <a:stretch/>
        </p:blipFill>
        <p:spPr>
          <a:xfrm>
            <a:off x="379412" y="762000"/>
            <a:ext cx="11436440" cy="5486400"/>
          </a:xfrm>
        </p:spPr>
      </p:pic>
      <p:sp>
        <p:nvSpPr>
          <p:cNvPr id="4" name="TextBox 3"/>
          <p:cNvSpPr txBox="1"/>
          <p:nvPr/>
        </p:nvSpPr>
        <p:spPr>
          <a:xfrm>
            <a:off x="379412" y="4495800"/>
            <a:ext cx="2732431" cy="10895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Class diagram of </a:t>
            </a:r>
            <a:r>
              <a:rPr lang="en-US" sz="1200" u="sng" dirty="0" smtClean="0"/>
              <a:t>abstract factory pattern</a:t>
            </a:r>
            <a:r>
              <a:rPr lang="en-US" sz="1200" dirty="0" smtClean="0"/>
              <a:t>, showing the relation between abstract factory and its clients(</a:t>
            </a:r>
            <a:r>
              <a:rPr lang="en-US" sz="1200" dirty="0" err="1" smtClean="0"/>
              <a:t>InputProcessor</a:t>
            </a:r>
            <a:r>
              <a:rPr lang="en-US" sz="1200" dirty="0" smtClean="0"/>
              <a:t> and </a:t>
            </a:r>
            <a:r>
              <a:rPr lang="en-US" sz="1200" dirty="0" err="1" smtClean="0"/>
              <a:t>OutputProcessors</a:t>
            </a:r>
            <a:r>
              <a:rPr lang="en-US" sz="1200" dirty="0" smtClean="0"/>
              <a:t>), but without showing the relations between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092597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9" r="7246"/>
          <a:stretch/>
        </p:blipFill>
        <p:spPr>
          <a:xfrm>
            <a:off x="454341" y="914400"/>
            <a:ext cx="10556294" cy="5334000"/>
          </a:xfrm>
        </p:spPr>
      </p:pic>
    </p:spTree>
    <p:extLst>
      <p:ext uri="{BB962C8B-B14F-4D97-AF65-F5344CB8AC3E}">
        <p14:creationId xmlns:p14="http://schemas.microsoft.com/office/powerpoint/2010/main" val="74871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533400"/>
          </a:xfrm>
        </p:spPr>
        <p:txBody>
          <a:bodyPr anchor="t">
            <a:noAutofit/>
          </a:bodyPr>
          <a:lstStyle/>
          <a:p>
            <a:r>
              <a:rPr lang="en-US" sz="2400" dirty="0" smtClean="0"/>
              <a:t>5. Abstract Factory Pattern II – Concrete Factories</a:t>
            </a:r>
            <a:endParaRPr lang="en-US" sz="2400" dirty="0"/>
          </a:p>
        </p:txBody>
      </p:sp>
      <p:pic>
        <p:nvPicPr>
          <p:cNvPr id="21" name="Content Placeholder 20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" b="29762"/>
          <a:stretch/>
        </p:blipFill>
        <p:spPr>
          <a:xfrm rot="5400000">
            <a:off x="2860259" y="-1566447"/>
            <a:ext cx="5921973" cy="10578867"/>
          </a:xfrm>
        </p:spPr>
      </p:pic>
      <p:sp>
        <p:nvSpPr>
          <p:cNvPr id="6" name="TextBox 5"/>
          <p:cNvSpPr txBox="1"/>
          <p:nvPr/>
        </p:nvSpPr>
        <p:spPr>
          <a:xfrm>
            <a:off x="7770812" y="762000"/>
            <a:ext cx="4038600" cy="4247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sz="1200" dirty="0" smtClean="0"/>
              <a:t>Simplified class diagram of </a:t>
            </a:r>
            <a:r>
              <a:rPr lang="en-US" sz="1200" u="sng" dirty="0" smtClean="0"/>
              <a:t>abstract factory pattern </a:t>
            </a:r>
            <a:r>
              <a:rPr lang="en-US" sz="1200" dirty="0" smtClean="0"/>
              <a:t>showing the relationships between concrete factories and its products.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21302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4019753"/>
              </p:ext>
            </p:extLst>
          </p:nvPr>
        </p:nvGraphicFramePr>
        <p:xfrm>
          <a:off x="379412" y="1150277"/>
          <a:ext cx="11430000" cy="43970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6000"/>
                <a:gridCol w="4038600"/>
                <a:gridCol w="1219200"/>
                <a:gridCol w="38862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AbstractFactory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Groups various of concrete factories for different clients (</a:t>
                      </a:r>
                      <a:r>
                        <a:rPr lang="en-US" sz="1200" b="0" dirty="0" err="1" smtClean="0"/>
                        <a:t>InputProcessors</a:t>
                      </a:r>
                      <a:r>
                        <a:rPr lang="en-US" sz="1200" b="0" baseline="0" dirty="0" smtClean="0"/>
                        <a:t> and </a:t>
                      </a:r>
                      <a:r>
                        <a:rPr lang="en-US" sz="1200" b="0" baseline="0" dirty="0" err="1" smtClean="0"/>
                        <a:t>OutpurProcessor</a:t>
                      </a:r>
                      <a:r>
                        <a:rPr lang="en-US" sz="1200" b="0" baseline="0" dirty="0" smtClean="0"/>
                        <a:t>)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 rowSpan="6"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  <a:p>
                      <a:endParaRPr lang="en-US" sz="1050" baseline="0" dirty="0" smtClean="0"/>
                    </a:p>
                    <a:p>
                      <a:r>
                        <a:rPr lang="en-US" sz="1050" baseline="0" dirty="0" smtClean="0"/>
                        <a:t>Notice: since </a:t>
                      </a:r>
                      <a:r>
                        <a:rPr lang="en-US" sz="1050" baseline="0" dirty="0" err="1" smtClean="0"/>
                        <a:t>InputProcessor</a:t>
                      </a:r>
                      <a:r>
                        <a:rPr lang="en-US" sz="1050" baseline="0" dirty="0" smtClean="0"/>
                        <a:t> and </a:t>
                      </a:r>
                      <a:r>
                        <a:rPr lang="en-US" sz="1050" baseline="0" dirty="0" err="1" smtClean="0"/>
                        <a:t>OutputProcessor</a:t>
                      </a:r>
                      <a:r>
                        <a:rPr lang="en-US" sz="1050" baseline="0" dirty="0" smtClean="0"/>
                        <a:t> should operate on the same </a:t>
                      </a:r>
                      <a:r>
                        <a:rPr lang="en-US" sz="1050" baseline="0" dirty="0" err="1" smtClean="0"/>
                        <a:t>DataStore</a:t>
                      </a:r>
                      <a:r>
                        <a:rPr lang="en-US" sz="1050" baseline="0" dirty="0" smtClean="0"/>
                        <a:t> instance, </a:t>
                      </a:r>
                      <a:r>
                        <a:rPr lang="en-US" sz="1050" baseline="0" dirty="0" err="1" smtClean="0"/>
                        <a:t>AbstractFactory</a:t>
                      </a:r>
                      <a:r>
                        <a:rPr lang="en-US" sz="1050" baseline="0" dirty="0" smtClean="0"/>
                        <a:t> should only create 1 such object and cache it for later usage.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baseline="0" dirty="0" err="1" smtClean="0"/>
                        <a:t>cacheDS</a:t>
                      </a:r>
                      <a:r>
                        <a:rPr lang="en-US" sz="1200" baseline="0" dirty="0" smtClean="0"/>
                        <a:t>: pointer to a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object;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cacheDPA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pinter</a:t>
                      </a:r>
                      <a:r>
                        <a:rPr lang="en-US" sz="1200" baseline="0" dirty="0" smtClean="0"/>
                        <a:t> to </a:t>
                      </a:r>
                      <a:r>
                        <a:rPr lang="en-US" sz="1200" baseline="0" dirty="0" err="1" smtClean="0"/>
                        <a:t>DeductPenaltyAction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u="none" baseline="0" dirty="0" err="1" smtClean="0"/>
                        <a:t>cacheSDA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StoreDataAction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cacheIPMA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IncorrectPinMsgAction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cacheIIMP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IncorrectIdMsgAction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cacheTMAMA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TooManyAttmeptAction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cachePPA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PromptPinAction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DisplayMenuAction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DoDepositAction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cacheNFMA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NoFundMsaAction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cacheDWA</a:t>
                      </a:r>
                      <a:r>
                        <a:rPr lang="en-US" sz="1200" i="1" baseline="0" dirty="0" smtClean="0"/>
                        <a:t>:</a:t>
                      </a:r>
                      <a:r>
                        <a:rPr lang="en-US" sz="1200" baseline="0" dirty="0" smtClean="0"/>
                        <a:t> pointer to </a:t>
                      </a:r>
                      <a:r>
                        <a:rPr lang="en-US" sz="1200" baseline="0" dirty="0" err="1" smtClean="0"/>
                        <a:t>DoWithdrawAction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cacheBMMA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BelowMinMsgAction</a:t>
                      </a:r>
                      <a:r>
                        <a:rPr lang="en-US" sz="1200" baseline="0" dirty="0" smtClean="0"/>
                        <a:t> strategy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 </a:t>
                      </a:r>
                      <a:r>
                        <a:rPr lang="en-US" sz="1200" i="1" dirty="0" smtClean="0"/>
                        <a:t>all pointers above </a:t>
                      </a:r>
                      <a:r>
                        <a:rPr lang="en-US" sz="1200" i="0" dirty="0" smtClean="0"/>
                        <a:t>to</a:t>
                      </a:r>
                      <a:r>
                        <a:rPr lang="en-US" sz="1200" i="1" dirty="0" smtClean="0"/>
                        <a:t> NULL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DataStore</a:t>
                      </a:r>
                      <a:r>
                        <a:rPr lang="en-US" sz="1200" i="0" baseline="0" dirty="0" smtClean="0"/>
                        <a:t> instance to client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StoreCardAction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DoDepositAction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IncorrectPinMsgAction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NoFundMsgAction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DisplayBalanceAciton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IncorrectIdMsgAction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DoWithdrawAction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PromptPinAciton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BelowMinMsgAction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DisplayMenuAction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Abstract</a:t>
                      </a:r>
                      <a:r>
                        <a:rPr lang="en-US" sz="1200" i="0" baseline="0" dirty="0" smtClean="0"/>
                        <a:t> method returning </a:t>
                      </a:r>
                      <a:r>
                        <a:rPr lang="en-US" sz="1200" i="0" baseline="0" dirty="0" err="1" smtClean="0"/>
                        <a:t>DeductPenaltyAction</a:t>
                      </a:r>
                      <a:r>
                        <a:rPr lang="en-US" sz="1200" i="0" baseline="0" dirty="0" smtClean="0"/>
                        <a:t> strategy</a:t>
                      </a: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8507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427483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DataStore1 instance for Account1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DDAction1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NFMAction1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DBAction1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DWAction1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BMMAction1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DPAction1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3904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Abstract Factory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5. Abstract Factory Pattern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9855236"/>
              </p:ext>
            </p:extLst>
          </p:nvPr>
        </p:nvGraphicFramePr>
        <p:xfrm>
          <a:off x="379412" y="1150277"/>
          <a:ext cx="11430000" cy="467140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47800"/>
                <a:gridCol w="4267200"/>
                <a:gridCol w="1371600"/>
                <a:gridCol w="4343400"/>
              </a:tblGrid>
              <a:tr h="269144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Class: ConcreteFactory1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b="0" dirty="0" smtClean="0"/>
                        <a:t>Concrete factory</a:t>
                      </a:r>
                      <a:r>
                        <a:rPr lang="en-US" sz="1200" b="0" baseline="0" dirty="0" smtClean="0"/>
                        <a:t> who create strategies and DataStore2 instance for Account2 and its paired </a:t>
                      </a:r>
                      <a:r>
                        <a:rPr lang="en-US" sz="1200" b="0" baseline="0" dirty="0" err="1" smtClean="0"/>
                        <a:t>OutputProcessor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82283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baseline="0" dirty="0" smtClean="0"/>
                        <a:t>Cache </a:t>
                      </a:r>
                      <a:r>
                        <a:rPr lang="en-US" sz="1200" baseline="0" dirty="0" smtClean="0"/>
                        <a:t>pointers inherited from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base class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Do nothing (use base class’s constructor)</a:t>
                      </a:r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Do</a:t>
                      </a:r>
                      <a:r>
                        <a:rPr lang="en-US" sz="1200" i="0" baseline="0" dirty="0" smtClean="0"/>
                        <a:t> nothing</a:t>
                      </a: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createDS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DataStore2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createSDA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SDAction2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createIPMA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IPMAction2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createIIMA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IIMAction2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createTMAMA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TMAMAction2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createPPA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PPAction2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0" dirty="0" smtClean="0"/>
                        <a:t>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createDMA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createDDA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DDAction2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createNFMA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NFMAction2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createDBA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DBAction2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createDWA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DWAction2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createBMMA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BMMAction2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  <a:tr h="269144">
                <a:tc>
                  <a:txBody>
                    <a:bodyPr/>
                    <a:lstStyle/>
                    <a:p>
                      <a:r>
                        <a:rPr lang="en-US" sz="1200" i="0" dirty="0" err="1" smtClean="0"/>
                        <a:t>createDPA</a:t>
                      </a:r>
                      <a:r>
                        <a:rPr lang="en-US" sz="1200" i="0" dirty="0" smtClean="0"/>
                        <a:t>()</a:t>
                      </a:r>
                      <a:endParaRPr lang="en-US" sz="1200" i="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0" dirty="0" smtClean="0"/>
                        <a:t>Create DPAction2 instance, cache</a:t>
                      </a:r>
                      <a:r>
                        <a:rPr lang="en-US" sz="1200" i="0" baseline="0" dirty="0" smtClean="0"/>
                        <a:t> it before return it to client; thereafter return the cached instance</a:t>
                      </a:r>
                      <a:endParaRPr lang="en-US" sz="1200" i="0" dirty="0" smtClean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200" i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i="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6732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3" r="1485" b="1197"/>
          <a:stretch/>
        </p:blipFill>
        <p:spPr>
          <a:xfrm>
            <a:off x="5942012" y="444843"/>
            <a:ext cx="5867400" cy="5778843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Other Classes: </a:t>
            </a:r>
            <a:r>
              <a:rPr lang="en-US" sz="2400" dirty="0" err="1" smtClean="0"/>
              <a:t>DataStore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0522363"/>
              </p:ext>
            </p:extLst>
          </p:nvPr>
        </p:nvGraphicFramePr>
        <p:xfrm>
          <a:off x="379412" y="863600"/>
          <a:ext cx="5257800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err="1" smtClean="0"/>
                        <a:t>DataStore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Groups different accounts’ data</a:t>
                      </a:r>
                      <a:endParaRPr lang="en-US" sz="1200" b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1007036"/>
              </p:ext>
            </p:extLst>
          </p:nvPr>
        </p:nvGraphicFramePr>
        <p:xfrm>
          <a:off x="379412" y="1530659"/>
          <a:ext cx="5257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DataStore1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Data</a:t>
                      </a:r>
                      <a:r>
                        <a:rPr lang="en-US" sz="1200" b="0" baseline="0" dirty="0" smtClean="0"/>
                        <a:t> store used in implementing Account1’s logic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balance: float type, represent account balance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id: string type, represent account id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pin: string type, represent PIN number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temp_balance</a:t>
                      </a:r>
                      <a:r>
                        <a:rPr lang="en-US" sz="1200" baseline="0" dirty="0" smtClean="0"/>
                        <a:t>: float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temp_pin</a:t>
                      </a:r>
                      <a:r>
                        <a:rPr lang="en-US" sz="1200" baseline="0" dirty="0" smtClean="0"/>
                        <a:t>: string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temp_id</a:t>
                      </a:r>
                      <a:r>
                        <a:rPr lang="en-US" sz="1200" baseline="0" dirty="0" smtClean="0"/>
                        <a:t>: string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temp_d</a:t>
                      </a:r>
                      <a:r>
                        <a:rPr lang="en-US" sz="1200" baseline="0" dirty="0" smtClean="0"/>
                        <a:t>: float type, temporal data used for deposit()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temp_w</a:t>
                      </a:r>
                      <a:r>
                        <a:rPr lang="en-US" sz="1200" baseline="0" dirty="0" smtClean="0"/>
                        <a:t>: float type, temporal data used for withdraw()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Various getter and setter for member variables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6359674"/>
              </p:ext>
            </p:extLst>
          </p:nvPr>
        </p:nvGraphicFramePr>
        <p:xfrm>
          <a:off x="394300" y="4026518"/>
          <a:ext cx="52578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</a:t>
                      </a:r>
                      <a:r>
                        <a:rPr lang="en-US" sz="1200" b="0" dirty="0" smtClean="0"/>
                        <a:t>DataStore1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Data</a:t>
                      </a:r>
                      <a:r>
                        <a:rPr lang="en-US" sz="1200" b="0" baseline="0" dirty="0" smtClean="0"/>
                        <a:t> store used in implementing Account2’s logic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balance: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represent account balance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id: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represent account id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pin: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represent PIN number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temp_balance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temp_pin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temp_id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temporal data used for open()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temp_d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temporal data used for deposit()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err="1" smtClean="0"/>
                        <a:t>temp_w</a:t>
                      </a:r>
                      <a:r>
                        <a:rPr lang="en-US" sz="1200" baseline="0" dirty="0" smtClean="0"/>
                        <a:t>: </a:t>
                      </a:r>
                      <a:r>
                        <a:rPr lang="en-US" sz="1200" baseline="0" dirty="0" err="1" smtClean="0"/>
                        <a:t>int</a:t>
                      </a:r>
                      <a:r>
                        <a:rPr lang="en-US" sz="1200" baseline="0" dirty="0" smtClean="0"/>
                        <a:t> type, temporal data used for withdraw()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Various getter and setter for member variables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4721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6</a:t>
            </a:r>
            <a:r>
              <a:rPr lang="en-US" sz="2400" dirty="0" smtClean="0"/>
              <a:t>. Details for Other Classes: Accounts</a:t>
            </a:r>
            <a:endParaRPr lang="en-US" sz="2400" dirty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6474604"/>
              </p:ext>
            </p:extLst>
          </p:nvPr>
        </p:nvGraphicFramePr>
        <p:xfrm>
          <a:off x="379412" y="8636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Account1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DataStore1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Account1-EFSM; each operation’s pseudo code is shown in section 1, </a:t>
                      </a:r>
                      <a:r>
                        <a:rPr lang="en-US" sz="1200" i="0" baseline="0" dirty="0" smtClean="0">
                          <a:hlinkClick r:id="rId2" action="ppaction://hlinksldjump"/>
                        </a:rPr>
                        <a:t>page 5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1185473"/>
              </p:ext>
            </p:extLst>
          </p:nvPr>
        </p:nvGraphicFramePr>
        <p:xfrm>
          <a:off x="379412" y="3517900"/>
          <a:ext cx="52578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51560"/>
                <a:gridCol w="4206240"/>
              </a:tblGrid>
              <a:tr h="223520">
                <a:tc gridSpan="2">
                  <a:txBody>
                    <a:bodyPr/>
                    <a:lstStyle/>
                    <a:p>
                      <a:r>
                        <a:rPr lang="en-US" sz="1200" b="0" dirty="0" smtClean="0"/>
                        <a:t>Class: Account2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smtClean="0"/>
                        <a:t>Play</a:t>
                      </a:r>
                      <a:r>
                        <a:rPr lang="en-US" sz="1200" b="0" baseline="0" dirty="0" smtClean="0"/>
                        <a:t> the role of </a:t>
                      </a:r>
                      <a:r>
                        <a:rPr lang="en-US" sz="1200" b="0" baseline="0" dirty="0" err="1" smtClean="0"/>
                        <a:t>InputProcessor</a:t>
                      </a:r>
                      <a:r>
                        <a:rPr lang="en-US" sz="1200" b="0" baseline="0" dirty="0" smtClean="0"/>
                        <a:t> in Model-driven architecture</a:t>
                      </a:r>
                      <a:endParaRPr lang="en-US" sz="1200" b="0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baseline="0" dirty="0" smtClean="0"/>
                        <a:t>: pointer to </a:t>
                      </a:r>
                      <a:r>
                        <a:rPr lang="en-US" sz="1200" baseline="0" dirty="0" err="1" smtClean="0"/>
                        <a:t>ModelDrivenArch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baseline="0" dirty="0" smtClean="0"/>
                        <a:t>: pointer to an </a:t>
                      </a:r>
                      <a:r>
                        <a:rPr lang="en-US" sz="1200" baseline="0" dirty="0" err="1" smtClean="0"/>
                        <a:t>AbstractFactory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smtClean="0"/>
                        <a:t>ds</a:t>
                      </a:r>
                      <a:r>
                        <a:rPr lang="en-US" sz="1200" baseline="0" dirty="0" smtClean="0"/>
                        <a:t>: pointer to its </a:t>
                      </a:r>
                      <a:r>
                        <a:rPr lang="en-US" sz="1200" baseline="0" dirty="0" err="1" smtClean="0"/>
                        <a:t>DataStore</a:t>
                      </a:r>
                      <a:r>
                        <a:rPr lang="en-US" sz="1200" baseline="0" dirty="0" smtClean="0"/>
                        <a:t> instance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baseline="0" dirty="0" smtClean="0"/>
                        <a:t>: maximum number of incorrect PIN allowed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i="1" baseline="0" dirty="0" err="1" smtClean="0"/>
                        <a:t>min_balance</a:t>
                      </a:r>
                      <a:r>
                        <a:rPr lang="en-US" sz="1200" baseline="0" dirty="0" smtClean="0"/>
                        <a:t>: minimum balance amount</a:t>
                      </a:r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Initialize</a:t>
                      </a:r>
                      <a:r>
                        <a:rPr lang="en-US" sz="1200" i="0" baseline="0" dirty="0" smtClean="0"/>
                        <a:t> </a:t>
                      </a:r>
                      <a:r>
                        <a:rPr lang="en-US" sz="1200" i="1" baseline="0" dirty="0" err="1" smtClean="0"/>
                        <a:t>mda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af</a:t>
                      </a:r>
                      <a:r>
                        <a:rPr lang="en-US" sz="1200" i="1" baseline="0" dirty="0" smtClean="0"/>
                        <a:t>, </a:t>
                      </a:r>
                      <a:r>
                        <a:rPr lang="en-US" sz="1200" i="1" baseline="0" dirty="0" err="1" smtClean="0"/>
                        <a:t>max_attempts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0" baseline="0" dirty="0" smtClean="0"/>
                        <a:t>and</a:t>
                      </a:r>
                      <a:r>
                        <a:rPr lang="en-US" sz="1200" i="1" baseline="0" dirty="0" smtClean="0"/>
                        <a:t> </a:t>
                      </a:r>
                      <a:r>
                        <a:rPr lang="en-US" sz="1200" i="1" baseline="0" dirty="0" err="1" smtClean="0"/>
                        <a:t>min_balance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Reclaim/free</a:t>
                      </a:r>
                      <a:r>
                        <a:rPr lang="en-US" sz="1200" i="0" baseline="0" dirty="0" smtClean="0"/>
                        <a:t> DataStore2 object </a:t>
                      </a:r>
                      <a:r>
                        <a:rPr lang="en-US" sz="1200" i="1" baseline="0" dirty="0" smtClean="0"/>
                        <a:t>ds</a:t>
                      </a:r>
                      <a:endParaRPr lang="en-US" sz="1200" i="1" dirty="0"/>
                    </a:p>
                  </a:txBody>
                  <a:tcPr/>
                </a:tc>
              </a:tr>
              <a:tr h="267101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Operations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0" dirty="0" smtClean="0"/>
                        <a:t>Events</a:t>
                      </a:r>
                      <a:r>
                        <a:rPr lang="en-US" sz="1200" i="0" baseline="0" dirty="0" smtClean="0"/>
                        <a:t> in Account2-EFSM; each operation’s pseudo code is shown in section 1, </a:t>
                      </a:r>
                      <a:r>
                        <a:rPr lang="en-US" sz="1200" i="0" baseline="0" dirty="0" smtClean="0">
                          <a:hlinkClick r:id="rId3" action="ppaction://hlinksldjump"/>
                        </a:rPr>
                        <a:t>page 6</a:t>
                      </a:r>
                      <a:r>
                        <a:rPr lang="en-US" sz="1200" i="0" baseline="0" dirty="0" smtClean="0"/>
                        <a:t>.</a:t>
                      </a:r>
                      <a:endParaRPr lang="en-US" sz="1200" i="0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412" y="381000"/>
            <a:ext cx="607901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372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14894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25908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open(</a:t>
            </a:r>
            <a:r>
              <a:rPr lang="en-US" sz="1400" i="1" dirty="0" err="1" smtClean="0"/>
              <a:t>abc</a:t>
            </a:r>
            <a:r>
              <a:rPr lang="en-US" sz="1400" i="1" dirty="0" smtClean="0"/>
              <a:t>, xyz, 100.5)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142" y="1217875"/>
            <a:ext cx="8733043" cy="525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56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0478" y="6172200"/>
            <a:ext cx="7414870" cy="304800"/>
          </a:xfrm>
        </p:spPr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7526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login(xyz)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14400"/>
            <a:ext cx="8991600" cy="554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5612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7526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pin(</a:t>
            </a:r>
            <a:r>
              <a:rPr lang="en-US" sz="1400" i="1" dirty="0" err="1" smtClean="0"/>
              <a:t>abc</a:t>
            </a:r>
            <a:r>
              <a:rPr lang="en-US" sz="1400" i="1" dirty="0" smtClean="0"/>
              <a:t>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863600"/>
            <a:ext cx="9144000" cy="5575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4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39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20574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deposit(400)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296" y="914400"/>
            <a:ext cx="7913139" cy="555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36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7620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As shown in the previous EFSM figure for model driven architecture, I choose to use the sample solution provided at Blackboard.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79412" y="1676400"/>
            <a:ext cx="3200400" cy="461664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list of meta events in the MDA-EFSM:</a:t>
            </a:r>
          </a:p>
          <a:p>
            <a:r>
              <a:rPr lang="en-US" sz="1400" dirty="0"/>
              <a:t>Open()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LoginFail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Login()</a:t>
            </a:r>
          </a:p>
          <a:p>
            <a:r>
              <a:rPr lang="en-US" sz="1400" dirty="0" err="1" smtClean="0"/>
              <a:t>IncorrectPin</a:t>
            </a:r>
            <a:r>
              <a:rPr lang="en-US" sz="1400" dirty="0" smtClean="0"/>
              <a:t>(</a:t>
            </a:r>
            <a:r>
              <a:rPr lang="en-US" sz="1400" dirty="0" err="1" smtClean="0"/>
              <a:t>int</a:t>
            </a:r>
            <a:r>
              <a:rPr lang="en-US" sz="1400" dirty="0" smtClean="0"/>
              <a:t> max)</a:t>
            </a:r>
          </a:p>
          <a:p>
            <a:r>
              <a:rPr lang="en-US" sz="1400" dirty="0" err="1" smtClean="0"/>
              <a:t>CorrectPin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AboveMin</a:t>
            </a:r>
            <a:r>
              <a:rPr lang="en-US" sz="1400" dirty="0" smtClean="0"/>
              <a:t>()</a:t>
            </a:r>
          </a:p>
          <a:p>
            <a:r>
              <a:rPr lang="en-US" sz="1400" dirty="0" err="1" smtClean="0"/>
              <a:t>BelowMin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Deposit()</a:t>
            </a:r>
          </a:p>
          <a:p>
            <a:r>
              <a:rPr lang="en-US" sz="1400" dirty="0" smtClean="0"/>
              <a:t>Balance()</a:t>
            </a:r>
          </a:p>
          <a:p>
            <a:r>
              <a:rPr lang="en-US" sz="1400" dirty="0" err="1" smtClean="0"/>
              <a:t>WithdrawFail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Withdraw()</a:t>
            </a:r>
          </a:p>
          <a:p>
            <a:r>
              <a:rPr lang="en-US" sz="1400" dirty="0" err="1" smtClean="0"/>
              <a:t>WithdrawBelowMin</a:t>
            </a:r>
            <a:r>
              <a:rPr lang="en-US" sz="1400" dirty="0" smtClean="0"/>
              <a:t>()</a:t>
            </a:r>
            <a:endParaRPr lang="en-US" sz="1400" dirty="0"/>
          </a:p>
          <a:p>
            <a:r>
              <a:rPr lang="en-US" sz="1400" dirty="0" err="1" smtClean="0"/>
              <a:t>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Lock()</a:t>
            </a:r>
          </a:p>
          <a:p>
            <a:r>
              <a:rPr lang="en-US" sz="1400" dirty="0" err="1" smtClean="0"/>
              <a:t>UnlockFail</a:t>
            </a:r>
            <a:r>
              <a:rPr lang="en-US" sz="1400" dirty="0" smtClean="0"/>
              <a:t>()</a:t>
            </a:r>
          </a:p>
          <a:p>
            <a:r>
              <a:rPr lang="en-US" sz="1400" dirty="0" smtClean="0"/>
              <a:t>Unlock()</a:t>
            </a:r>
          </a:p>
          <a:p>
            <a:r>
              <a:rPr lang="en-US" sz="1400" dirty="0" smtClean="0"/>
              <a:t>Suspend()</a:t>
            </a:r>
          </a:p>
          <a:p>
            <a:r>
              <a:rPr lang="en-US" sz="1400" dirty="0" smtClean="0"/>
              <a:t>Activate()</a:t>
            </a:r>
          </a:p>
          <a:p>
            <a:r>
              <a:rPr lang="en-US" sz="1400" dirty="0" smtClean="0"/>
              <a:t>Close()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45977" y="1676400"/>
            <a:ext cx="5257800" cy="2677656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list of meta </a:t>
            </a:r>
            <a:r>
              <a:rPr lang="en-US" sz="1400" dirty="0" smtClean="0"/>
              <a:t>actions in </a:t>
            </a:r>
            <a:r>
              <a:rPr lang="en-US" sz="1400" dirty="0"/>
              <a:t>the MDA-EFSM:</a:t>
            </a:r>
          </a:p>
          <a:p>
            <a:r>
              <a:rPr lang="en-US" sz="1400" dirty="0" err="1" smtClean="0"/>
              <a:t>StoreData</a:t>
            </a:r>
            <a:r>
              <a:rPr lang="en-US" sz="1400" dirty="0" smtClean="0"/>
              <a:t>(): store PIN, ID and balance data into </a:t>
            </a:r>
            <a:r>
              <a:rPr lang="en-US" sz="1400" dirty="0" err="1" smtClean="0"/>
              <a:t>DataStore</a:t>
            </a:r>
            <a:endParaRPr lang="en-US" sz="1400" dirty="0" smtClean="0"/>
          </a:p>
          <a:p>
            <a:r>
              <a:rPr lang="en-US" sz="1400" dirty="0" err="1" smtClean="0"/>
              <a:t>IncorrectIdMsg</a:t>
            </a:r>
            <a:r>
              <a:rPr lang="en-US" sz="1400" dirty="0" smtClean="0"/>
              <a:t>(): show “incorrect ID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IncorrectPinMsg</a:t>
            </a:r>
            <a:r>
              <a:rPr lang="en-US" sz="1400" dirty="0" smtClean="0"/>
              <a:t>(): show “incorrect PIN number”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TooManyAttemptMsg</a:t>
            </a:r>
            <a:r>
              <a:rPr lang="en-US" sz="1400" dirty="0" smtClean="0"/>
              <a:t>(): show “too many attempts”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err="1" smtClean="0"/>
              <a:t>DisplayMenu</a:t>
            </a:r>
            <a:r>
              <a:rPr lang="en-US" sz="1400" dirty="0" smtClean="0"/>
              <a:t>(): display menu on the console</a:t>
            </a:r>
          </a:p>
          <a:p>
            <a:r>
              <a:rPr lang="en-US" sz="1400" dirty="0" err="1" smtClean="0"/>
              <a:t>DoDeposit</a:t>
            </a:r>
            <a:r>
              <a:rPr lang="en-US" sz="1400" dirty="0" smtClean="0"/>
              <a:t>(): deposit money into user’s account</a:t>
            </a:r>
          </a:p>
          <a:p>
            <a:r>
              <a:rPr lang="en-US" sz="1400" dirty="0" err="1" smtClean="0"/>
              <a:t>DoWithdrawn</a:t>
            </a:r>
            <a:r>
              <a:rPr lang="en-US" sz="1400" dirty="0" smtClean="0"/>
              <a:t>(): withdraw money from user’s account</a:t>
            </a:r>
          </a:p>
          <a:p>
            <a:r>
              <a:rPr lang="en-US" sz="1400" dirty="0" err="1" smtClean="0"/>
              <a:t>DisplayBalance</a:t>
            </a:r>
            <a:r>
              <a:rPr lang="en-US" sz="1400" dirty="0" smtClean="0"/>
              <a:t>(): display current account’s balance</a:t>
            </a:r>
          </a:p>
          <a:p>
            <a:r>
              <a:rPr lang="en-US" sz="1400" dirty="0" err="1" smtClean="0"/>
              <a:t>PromptPin</a:t>
            </a:r>
            <a:r>
              <a:rPr lang="en-US" sz="1400" dirty="0" smtClean="0"/>
              <a:t>(): prompt for PIN number</a:t>
            </a:r>
          </a:p>
          <a:p>
            <a:r>
              <a:rPr lang="en-US" sz="1400" dirty="0" err="1" smtClean="0"/>
              <a:t>NoFundMsg</a:t>
            </a:r>
            <a:r>
              <a:rPr lang="en-US" sz="1400" dirty="0" smtClean="0"/>
              <a:t>(): show “no sufficient money” </a:t>
            </a:r>
            <a:r>
              <a:rPr lang="en-US" sz="1400" dirty="0" err="1" smtClean="0"/>
              <a:t>msg</a:t>
            </a:r>
            <a:r>
              <a:rPr lang="en-US" sz="1400" dirty="0" smtClean="0"/>
              <a:t> to user</a:t>
            </a:r>
          </a:p>
          <a:p>
            <a:r>
              <a:rPr lang="en-US" sz="1400" dirty="0" smtClean="0"/>
              <a:t>Penalty(): deduct penalty from user balance</a:t>
            </a:r>
          </a:p>
        </p:txBody>
      </p:sp>
    </p:spTree>
    <p:extLst>
      <p:ext uri="{BB962C8B-B14F-4D97-AF65-F5344CB8AC3E}">
        <p14:creationId xmlns:p14="http://schemas.microsoft.com/office/powerpoint/2010/main" val="454579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752599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balance()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1" y="1270000"/>
            <a:ext cx="11429999" cy="494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0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675914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1</a:t>
            </a:r>
            <a:r>
              <a:rPr lang="en-US" sz="1400" dirty="0" smtClean="0"/>
              <a:t>, </a:t>
            </a:r>
            <a:r>
              <a:rPr lang="en-US" sz="1400" i="1" dirty="0" smtClean="0"/>
              <a:t>logout()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1194486"/>
            <a:ext cx="9146424" cy="4587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64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64592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</a:t>
            </a:r>
            <a:r>
              <a:rPr lang="en-US" sz="1400" i="1" dirty="0" smtClean="0"/>
              <a:t>OPEN()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2" y="863600"/>
            <a:ext cx="9144000" cy="556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07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64592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</a:t>
            </a:r>
            <a:r>
              <a:rPr lang="en-US" sz="1400" i="1" dirty="0" smtClean="0"/>
              <a:t>LOGIN()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12" y="946846"/>
            <a:ext cx="8686800" cy="55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766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44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7526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</a:t>
            </a:r>
            <a:r>
              <a:rPr lang="en-US" sz="1400" i="1" dirty="0" smtClean="0"/>
              <a:t>PIN(112)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2013" y="947529"/>
            <a:ext cx="9694819" cy="537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410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45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676399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</a:t>
            </a:r>
            <a:r>
              <a:rPr lang="en-US" sz="1400" i="1" dirty="0" smtClean="0"/>
              <a:t>PIN(222)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3412" y="1246579"/>
            <a:ext cx="9922095" cy="5078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39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51776" y="6172200"/>
            <a:ext cx="7414870" cy="304800"/>
          </a:xfrm>
        </p:spPr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46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3" y="914400"/>
            <a:ext cx="1752600" cy="3048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u="sng" dirty="0" smtClean="0"/>
              <a:t>Scenario 2</a:t>
            </a:r>
            <a:r>
              <a:rPr lang="en-US" sz="1400" dirty="0" smtClean="0"/>
              <a:t>, </a:t>
            </a:r>
            <a:r>
              <a:rPr lang="en-US" sz="1400" i="1" dirty="0" smtClean="0"/>
              <a:t>PIN(333)</a:t>
            </a:r>
            <a:endParaRPr lang="en-US" sz="1400" i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7. Dynamics for Two Scenarios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914400"/>
            <a:ext cx="9500609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51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0412" y="1016000"/>
            <a:ext cx="10590531" cy="5156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 smtClean="0"/>
              <a:t>State Pattern</a:t>
            </a:r>
          </a:p>
          <a:p>
            <a:pPr marL="301752" lvl="1" indent="0">
              <a:buNone/>
            </a:pPr>
            <a:r>
              <a:rPr lang="en-US" dirty="0" smtClean="0"/>
              <a:t>State pattern is used for maintaining the state transition of MDA-EFSM. Its implementation locates at </a:t>
            </a:r>
            <a:r>
              <a:rPr lang="en-US" u="sng" dirty="0" smtClean="0"/>
              <a:t>include/ModelDriveArch.hpp</a:t>
            </a:r>
            <a:r>
              <a:rPr lang="en-US" dirty="0" smtClean="0"/>
              <a:t> and </a:t>
            </a:r>
            <a:r>
              <a:rPr lang="en-US" u="sng" dirty="0" err="1" smtClean="0"/>
              <a:t>src</a:t>
            </a:r>
            <a:r>
              <a:rPr lang="en-US" u="sng" dirty="0" smtClean="0"/>
              <a:t>/ModelDriveArch.cpp</a:t>
            </a:r>
            <a:r>
              <a:rPr lang="en-US" dirty="0" smtClean="0"/>
              <a:t>. The classes involved in state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ModelDrivenArch</a:t>
            </a:r>
            <a:r>
              <a:rPr lang="en-US" dirty="0" smtClean="0"/>
              <a:t> class: state machine context. since decentralized state pattern is used, this class delegate all events handling to the state classes.</a:t>
            </a:r>
          </a:p>
          <a:p>
            <a:pPr marL="301752" lvl="1" indent="0">
              <a:buNone/>
            </a:pPr>
            <a:r>
              <a:rPr lang="en-US" b="1" dirty="0" smtClean="0"/>
              <a:t>State</a:t>
            </a:r>
            <a:r>
              <a:rPr lang="en-US" dirty="0" smtClean="0"/>
              <a:t> class: parent of all states class; it provides default event handling, e.g. do nothing.</a:t>
            </a:r>
          </a:p>
          <a:p>
            <a:pPr marL="301752" lvl="1" indent="0">
              <a:buNone/>
            </a:pPr>
            <a:r>
              <a:rPr lang="en-US" dirty="0" smtClean="0"/>
              <a:t>Concrete state classes, including </a:t>
            </a:r>
            <a:r>
              <a:rPr lang="en-US" b="1" dirty="0" err="1" smtClean="0"/>
              <a:t>StartState</a:t>
            </a:r>
            <a:r>
              <a:rPr lang="en-US" b="1" dirty="0" smtClean="0"/>
              <a:t>, </a:t>
            </a:r>
            <a:r>
              <a:rPr lang="en-US" b="1" dirty="0" err="1" smtClean="0"/>
              <a:t>IdleState</a:t>
            </a:r>
            <a:r>
              <a:rPr lang="en-US" b="1" dirty="0" smtClean="0"/>
              <a:t>, </a:t>
            </a:r>
            <a:r>
              <a:rPr lang="en-US" b="1" dirty="0" err="1" smtClean="0"/>
              <a:t>CheckPinState</a:t>
            </a:r>
            <a:r>
              <a:rPr lang="en-US" b="1" dirty="0" smtClean="0"/>
              <a:t>, </a:t>
            </a:r>
            <a:r>
              <a:rPr lang="en-US" b="1" dirty="0" err="1" smtClean="0"/>
              <a:t>ReadyState</a:t>
            </a:r>
            <a:r>
              <a:rPr lang="en-US" b="1" dirty="0" smtClean="0"/>
              <a:t>, </a:t>
            </a:r>
            <a:r>
              <a:rPr lang="en-US" b="1" dirty="0" err="1" smtClean="0"/>
              <a:t>OverdrawnState</a:t>
            </a:r>
            <a:r>
              <a:rPr lang="en-US" b="1" dirty="0" smtClean="0"/>
              <a:t>, </a:t>
            </a:r>
            <a:r>
              <a:rPr lang="en-US" b="1" dirty="0" err="1" smtClean="0"/>
              <a:t>LockedState</a:t>
            </a:r>
            <a:r>
              <a:rPr lang="en-US" b="1" dirty="0" smtClean="0"/>
              <a:t>, </a:t>
            </a:r>
            <a:r>
              <a:rPr lang="en-US" b="1" dirty="0" err="1" smtClean="0"/>
              <a:t>SuspendedState</a:t>
            </a:r>
            <a:r>
              <a:rPr lang="en-US" b="1" dirty="0" smtClean="0"/>
              <a:t>, </a:t>
            </a:r>
            <a:r>
              <a:rPr lang="en-US" b="1" dirty="0" err="1" smtClean="0"/>
              <a:t>CloseState</a:t>
            </a:r>
            <a:r>
              <a:rPr lang="en-US" b="1" dirty="0" smtClean="0"/>
              <a:t> </a:t>
            </a:r>
            <a:r>
              <a:rPr lang="en-US" dirty="0" smtClean="0"/>
              <a:t>and</a:t>
            </a:r>
            <a:r>
              <a:rPr lang="en-US" b="1" dirty="0" smtClean="0"/>
              <a:t> </a:t>
            </a:r>
            <a:r>
              <a:rPr lang="en-US" b="1" dirty="0" err="1" smtClean="0"/>
              <a:t>TempState</a:t>
            </a:r>
            <a:endParaRPr lang="en-US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48659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0412" y="1066800"/>
            <a:ext cx="10590531" cy="5029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r>
              <a:rPr lang="en-US" sz="2800" dirty="0" smtClean="0"/>
              <a:t>Strategy Pattern</a:t>
            </a:r>
          </a:p>
          <a:p>
            <a:pPr marL="301752" lvl="1" indent="0">
              <a:buNone/>
            </a:pPr>
            <a:r>
              <a:rPr lang="en-US" dirty="0" smtClean="0"/>
              <a:t>Strategy pattern groups the actions of different accounts. Its </a:t>
            </a:r>
            <a:r>
              <a:rPr lang="en-US" dirty="0"/>
              <a:t>implementation locates at </a:t>
            </a:r>
            <a:r>
              <a:rPr lang="en-US" u="sng" dirty="0" smtClean="0"/>
              <a:t>include/Actions.hpp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/>
              <a:t>. The classes involved in </a:t>
            </a:r>
            <a:r>
              <a:rPr lang="en-US" dirty="0" smtClean="0"/>
              <a:t>strategy pattern </a:t>
            </a:r>
            <a:r>
              <a:rPr lang="en-US" dirty="0"/>
              <a:t>are</a:t>
            </a:r>
            <a:r>
              <a:rPr lang="en-US" dirty="0" smtClean="0"/>
              <a:t>:</a:t>
            </a:r>
          </a:p>
          <a:p>
            <a:pPr marL="301752" lvl="1" indent="0">
              <a:buNone/>
            </a:pPr>
            <a:r>
              <a:rPr lang="en-US" dirty="0" smtClean="0"/>
              <a:t>Each meta action corresponds to an abstract strategy class, including </a:t>
            </a:r>
            <a:r>
              <a:rPr lang="en-US" b="1" dirty="0" err="1" smtClean="0"/>
              <a:t>StoreCardDataAction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IncorrectPinMsgAction</a:t>
            </a:r>
            <a:r>
              <a:rPr lang="en-US" b="1" dirty="0" smtClean="0"/>
              <a:t>, </a:t>
            </a:r>
            <a:r>
              <a:rPr lang="en-US" b="1" dirty="0" err="1" smtClean="0"/>
              <a:t>IncorrectIdMsgAction</a:t>
            </a:r>
            <a:r>
              <a:rPr lang="en-US" b="1" dirty="0" smtClean="0"/>
              <a:t>, </a:t>
            </a:r>
            <a:r>
              <a:rPr lang="en-US" b="1" dirty="0" err="1" smtClean="0"/>
              <a:t>TooManyAttemptMsgAction</a:t>
            </a:r>
            <a:r>
              <a:rPr lang="en-US" b="1" dirty="0" smtClean="0"/>
              <a:t>, </a:t>
            </a:r>
            <a:r>
              <a:rPr lang="en-US" b="1" dirty="0" err="1" smtClean="0"/>
              <a:t>PromptPinAction</a:t>
            </a:r>
            <a:r>
              <a:rPr lang="en-US" b="1" dirty="0" smtClean="0"/>
              <a:t>, </a:t>
            </a:r>
            <a:r>
              <a:rPr lang="en-US" b="1" dirty="0" err="1" smtClean="0"/>
              <a:t>DisplayMenuAction</a:t>
            </a:r>
            <a:r>
              <a:rPr lang="en-US" b="1" dirty="0" smtClean="0"/>
              <a:t>, </a:t>
            </a:r>
            <a:r>
              <a:rPr lang="en-US" b="1" dirty="0" err="1" smtClean="0"/>
              <a:t>DoDepositAction</a:t>
            </a:r>
            <a:r>
              <a:rPr lang="en-US" b="1" dirty="0" smtClean="0"/>
              <a:t>, </a:t>
            </a:r>
            <a:r>
              <a:rPr lang="en-US" b="1" dirty="0" err="1" smtClean="0"/>
              <a:t>NoFundMsgAction</a:t>
            </a:r>
            <a:r>
              <a:rPr lang="en-US" b="1" dirty="0" smtClean="0"/>
              <a:t>, </a:t>
            </a:r>
            <a:r>
              <a:rPr lang="en-US" b="1" dirty="0" err="1" smtClean="0"/>
              <a:t>DisplayBalanceAction</a:t>
            </a:r>
            <a:r>
              <a:rPr lang="en-US" b="1" dirty="0" smtClean="0"/>
              <a:t>, </a:t>
            </a:r>
            <a:r>
              <a:rPr lang="en-US" b="1" dirty="0" err="1" smtClean="0"/>
              <a:t>DoWithdrawAction</a:t>
            </a:r>
            <a:r>
              <a:rPr lang="en-US" b="1" dirty="0" smtClean="0"/>
              <a:t>, </a:t>
            </a:r>
            <a:r>
              <a:rPr lang="en-US" b="1" dirty="0" err="1" smtClean="0"/>
              <a:t>BelowMinMsgAction</a:t>
            </a:r>
            <a:r>
              <a:rPr lang="en-US" b="1" dirty="0" smtClean="0"/>
              <a:t>, </a:t>
            </a:r>
            <a:r>
              <a:rPr lang="en-US" b="1" dirty="0" err="1" smtClean="0"/>
              <a:t>DeductPenaltyAction</a:t>
            </a:r>
            <a:endParaRPr lang="en-US" b="1" dirty="0" smtClean="0"/>
          </a:p>
          <a:p>
            <a:pPr marL="301752" lvl="1" indent="0">
              <a:buNone/>
            </a:pPr>
            <a:r>
              <a:rPr lang="en-US" dirty="0" smtClean="0"/>
              <a:t>For each strategy, 2 concrete strategies are provided for either Account1 or Account2, including </a:t>
            </a:r>
            <a:r>
              <a:rPr lang="en-US" b="1" dirty="0" smtClean="0"/>
              <a:t>SCDAction1, SCDAction2, IPMAction1, IPMAction2, IIMAction1, IIMAction2, TMAMAction1, TMAMAction2, PPAction1, PPAction2, DMAction1, DMAction2, DDAction1, DDAction2, NFMAction1, NFMAction2, DBAction1, DBAction2, DWAction1, DWAction2, BMMAction1, BMMAction2, DPAction1, DPAction2</a:t>
            </a:r>
          </a:p>
          <a:p>
            <a:pPr marL="301752" lvl="1" indent="0">
              <a:buNone/>
            </a:pPr>
            <a:r>
              <a:rPr lang="en-US" b="1" dirty="0" err="1" smtClean="0"/>
              <a:t>OutputProcessor</a:t>
            </a:r>
            <a:r>
              <a:rPr lang="en-US" dirty="0" smtClean="0"/>
              <a:t>: the client class of strategies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79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760412" y="923324"/>
            <a:ext cx="10590531" cy="5156200"/>
          </a:xfr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r>
              <a:rPr lang="en-US" sz="2800" dirty="0" smtClean="0"/>
              <a:t>Abstract Factory Pattern</a:t>
            </a:r>
          </a:p>
          <a:p>
            <a:pPr marL="301752" lvl="1" indent="0">
              <a:buNone/>
            </a:pPr>
            <a:r>
              <a:rPr lang="en-US" dirty="0" smtClean="0"/>
              <a:t>Abstract factory pattern </a:t>
            </a:r>
            <a:r>
              <a:rPr lang="en-US" dirty="0" smtClean="0"/>
              <a:t>eases </a:t>
            </a:r>
            <a:r>
              <a:rPr lang="en-US" dirty="0" smtClean="0"/>
              <a:t>the burden of create and configure strategies and data store for clients. </a:t>
            </a:r>
            <a:r>
              <a:rPr lang="en-US" dirty="0"/>
              <a:t>Its implementation locates at </a:t>
            </a:r>
            <a:r>
              <a:rPr lang="en-US" u="sng" dirty="0" smtClean="0"/>
              <a:t>include/AbstractFactory.hpp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u="sng" dirty="0" err="1" smtClean="0"/>
              <a:t>src</a:t>
            </a:r>
            <a:r>
              <a:rPr lang="en-US" u="sng" dirty="0" smtClean="0"/>
              <a:t>/</a:t>
            </a:r>
            <a:r>
              <a:rPr lang="en-US" u="sng" dirty="0"/>
              <a:t>AbstractFactory</a:t>
            </a:r>
            <a:r>
              <a:rPr lang="en-US" u="sng" dirty="0" smtClean="0"/>
              <a:t>.cpp</a:t>
            </a:r>
            <a:r>
              <a:rPr lang="en-US" dirty="0" smtClean="0"/>
              <a:t>. Client of abstract factory are </a:t>
            </a:r>
            <a:r>
              <a:rPr lang="en-US" dirty="0" err="1" smtClean="0"/>
              <a:t>InputProcessors</a:t>
            </a:r>
            <a:r>
              <a:rPr lang="en-US" dirty="0" smtClean="0"/>
              <a:t> and </a:t>
            </a:r>
            <a:r>
              <a:rPr lang="en-US" dirty="0" err="1" smtClean="0"/>
              <a:t>Outprocessor</a:t>
            </a:r>
            <a:r>
              <a:rPr lang="en-US" dirty="0" smtClean="0"/>
              <a:t>, located at </a:t>
            </a:r>
            <a:r>
              <a:rPr lang="en-US" u="sng" dirty="0" smtClean="0"/>
              <a:t>include/Accounts.hpp, includes/Actions.hpp, </a:t>
            </a:r>
            <a:r>
              <a:rPr lang="en-US" u="sng" dirty="0" err="1" smtClean="0"/>
              <a:t>src</a:t>
            </a:r>
            <a:r>
              <a:rPr lang="en-US" u="sng" dirty="0" smtClean="0"/>
              <a:t>/Accounts.cpp and </a:t>
            </a:r>
            <a:r>
              <a:rPr lang="en-US" u="sng" dirty="0" err="1" smtClean="0"/>
              <a:t>src</a:t>
            </a:r>
            <a:r>
              <a:rPr lang="en-US" u="sng" dirty="0" smtClean="0"/>
              <a:t>/Actions.cpp</a:t>
            </a:r>
            <a:r>
              <a:rPr lang="en-US" dirty="0" smtClean="0"/>
              <a:t>. </a:t>
            </a:r>
            <a:r>
              <a:rPr lang="en-US" dirty="0"/>
              <a:t>The classes </a:t>
            </a:r>
            <a:r>
              <a:rPr lang="en-US" dirty="0" smtClean="0"/>
              <a:t>involved </a:t>
            </a:r>
            <a:r>
              <a:rPr lang="en-US" dirty="0"/>
              <a:t>in strategy pattern are:</a:t>
            </a:r>
          </a:p>
          <a:p>
            <a:pPr marL="301752" lvl="1" indent="0">
              <a:buNone/>
            </a:pPr>
            <a:r>
              <a:rPr lang="en-US" b="1" dirty="0" err="1" smtClean="0"/>
              <a:t>AbstractFactory</a:t>
            </a:r>
            <a:r>
              <a:rPr lang="en-US" b="1" dirty="0" smtClean="0"/>
              <a:t> </a:t>
            </a:r>
            <a:r>
              <a:rPr lang="en-US" dirty="0" smtClean="0"/>
              <a:t>class: defines the possible products could be created for its clients</a:t>
            </a:r>
          </a:p>
          <a:p>
            <a:pPr marL="301752" lvl="1" indent="0">
              <a:buNone/>
            </a:pPr>
            <a:r>
              <a:rPr lang="en-US" b="1" dirty="0" smtClean="0"/>
              <a:t>ConcreteFactory1</a:t>
            </a:r>
            <a:r>
              <a:rPr lang="en-US" dirty="0" smtClean="0"/>
              <a:t> and </a:t>
            </a:r>
            <a:r>
              <a:rPr lang="en-US" b="1" dirty="0" smtClean="0"/>
              <a:t>ConcreteFactory2</a:t>
            </a:r>
            <a:r>
              <a:rPr lang="en-US" dirty="0" smtClean="0"/>
              <a:t> classes: concrete classes for Account1 and Account2 respectively.</a:t>
            </a:r>
          </a:p>
          <a:p>
            <a:pPr marL="301752" lvl="1" indent="0">
              <a:buNone/>
            </a:pPr>
            <a:r>
              <a:rPr lang="en-US" b="1" dirty="0" smtClean="0"/>
              <a:t>Account1</a:t>
            </a:r>
            <a:r>
              <a:rPr lang="en-US" dirty="0" smtClean="0"/>
              <a:t>, </a:t>
            </a:r>
            <a:r>
              <a:rPr lang="en-US" b="1" dirty="0" smtClean="0"/>
              <a:t>Account2</a:t>
            </a:r>
            <a:r>
              <a:rPr lang="en-US" dirty="0" smtClean="0"/>
              <a:t> and </a:t>
            </a:r>
            <a:r>
              <a:rPr lang="en-US" b="1" dirty="0" err="1" smtClean="0"/>
              <a:t>OutputProcessor</a:t>
            </a:r>
            <a:r>
              <a:rPr lang="en-US" dirty="0" smtClean="0"/>
              <a:t> classes: client of </a:t>
            </a:r>
            <a:r>
              <a:rPr lang="en-US" dirty="0" err="1" smtClean="0"/>
              <a:t>AbstractFactory</a:t>
            </a:r>
            <a:endParaRPr lang="en-US" dirty="0" smtClean="0"/>
          </a:p>
          <a:p>
            <a:pPr marL="301752" lvl="1" indent="0">
              <a:buNone/>
            </a:pPr>
            <a:r>
              <a:rPr lang="en-US" dirty="0" smtClean="0"/>
              <a:t>Concrete products created by concrete factories:</a:t>
            </a:r>
          </a:p>
          <a:p>
            <a:pPr marL="301752" lvl="1" indent="0">
              <a:buNone/>
            </a:pPr>
            <a:r>
              <a:rPr lang="en-US" u="sng" dirty="0" smtClean="0"/>
              <a:t>For Account1 and </a:t>
            </a:r>
            <a:r>
              <a:rPr lang="en-US" u="sng" dirty="0" err="1" smtClean="0"/>
              <a:t>OutputProcessor</a:t>
            </a:r>
            <a:r>
              <a:rPr lang="en-US" dirty="0" smtClean="0"/>
              <a:t>: </a:t>
            </a:r>
            <a:r>
              <a:rPr lang="en-US" b="1" dirty="0" smtClean="0"/>
              <a:t>DataStore1, SCDAction1, IPMAction1, IIMAction1, TMAMAction1, PPAction1, DMAction1, DDAction1, NFMAction1, DBAction1, DWAction1, BMMAction1, DPAction1</a:t>
            </a:r>
          </a:p>
          <a:p>
            <a:pPr marL="301752" lvl="1" indent="0">
              <a:buNone/>
            </a:pPr>
            <a:r>
              <a:rPr lang="en-US" u="sng" dirty="0" smtClean="0"/>
              <a:t>For</a:t>
            </a:r>
            <a:r>
              <a:rPr lang="en-US" b="1" u="sng" dirty="0" smtClean="0"/>
              <a:t> </a:t>
            </a:r>
            <a:r>
              <a:rPr lang="en-US" u="sng" dirty="0" smtClean="0"/>
              <a:t>Account2 and </a:t>
            </a:r>
            <a:r>
              <a:rPr lang="en-US" u="sng" dirty="0" err="1" smtClean="0"/>
              <a:t>OutputProcessor</a:t>
            </a:r>
            <a:r>
              <a:rPr lang="en-US" b="1" dirty="0" smtClean="0"/>
              <a:t>: </a:t>
            </a:r>
            <a:r>
              <a:rPr lang="en-US" b="1" dirty="0" smtClean="0"/>
              <a:t>DataStore2, SCDAction2, IPMAction2, IIMAction2, TMAMAction2, PPAction2, </a:t>
            </a:r>
            <a:r>
              <a:rPr lang="en-US" b="1" dirty="0" smtClean="0"/>
              <a:t>DMAction2</a:t>
            </a:r>
            <a:r>
              <a:rPr lang="en-US" b="1" dirty="0" smtClean="0"/>
              <a:t>, DDAction2, NFMAction2, DBAction2, DWAction2, BMMAction2, DPAction2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8</a:t>
            </a:r>
            <a:r>
              <a:rPr lang="en-US" sz="2400" dirty="0" smtClean="0"/>
              <a:t>. Source Code and Patterns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705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Account1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3"/>
            <a:ext cx="3276600" cy="51206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open(string </a:t>
            </a:r>
            <a:r>
              <a:rPr lang="en-US" sz="1200" dirty="0"/>
              <a:t>p, string y, float a)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temp_pin</a:t>
            </a:r>
            <a:r>
              <a:rPr lang="en-US" sz="1200" dirty="0"/>
              <a:t> = p;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temp_id</a:t>
            </a:r>
            <a:r>
              <a:rPr lang="en-US" sz="1200" dirty="0"/>
              <a:t> = y;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temp_b</a:t>
            </a:r>
            <a:r>
              <a:rPr lang="en-US" sz="1200" dirty="0"/>
              <a:t> = a;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-&gt;Open()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pin(string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CorrectPin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</a:t>
            </a:r>
            <a:r>
              <a:rPr lang="en-US" sz="1200" dirty="0" smtClean="0"/>
              <a:t>{</a:t>
            </a:r>
          </a:p>
          <a:p>
            <a:pPr lvl="2"/>
            <a:r>
              <a:rPr lang="en-US" sz="1200" dirty="0" smtClean="0"/>
              <a:t>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 else {</a:t>
            </a:r>
          </a:p>
          <a:p>
            <a:pPr lvl="2"/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2"/>
            <a:r>
              <a:rPr lang="en-US" sz="1200" dirty="0"/>
              <a:t>}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IncorrectPin</a:t>
            </a:r>
            <a:r>
              <a:rPr lang="en-US" sz="1200" dirty="0"/>
              <a:t>(</a:t>
            </a:r>
            <a:r>
              <a:rPr lang="en-US" sz="1200" dirty="0" err="1"/>
              <a:t>max_attempts</a:t>
            </a:r>
            <a:r>
              <a:rPr lang="en-US" sz="1200" dirty="0"/>
              <a:t>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deposit(float </a:t>
            </a:r>
            <a:r>
              <a:rPr lang="en-US" sz="1200" dirty="0"/>
              <a:t>d)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temp_d</a:t>
            </a:r>
            <a:r>
              <a:rPr lang="en-US" sz="1200" dirty="0"/>
              <a:t> = d;</a:t>
            </a:r>
          </a:p>
          <a:p>
            <a:pPr lvl="1"/>
            <a:r>
              <a:rPr lang="en-US" sz="1200" dirty="0" err="1"/>
              <a:t>mda</a:t>
            </a:r>
            <a:r>
              <a:rPr lang="en-US" sz="1200" dirty="0"/>
              <a:t>-&gt;Deposit();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  <a:endParaRPr lang="en-US" sz="1200" dirty="0" smtClean="0"/>
          </a:p>
        </p:txBody>
      </p:sp>
      <p:sp>
        <p:nvSpPr>
          <p:cNvPr id="6" name="Rectangle 5"/>
          <p:cNvSpPr/>
          <p:nvPr/>
        </p:nvSpPr>
        <p:spPr>
          <a:xfrm>
            <a:off x="4646612" y="1288099"/>
            <a:ext cx="2444836" cy="51206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sz="1200" dirty="0" smtClean="0"/>
              <a:t>void withdraw(float </a:t>
            </a:r>
            <a:r>
              <a:rPr lang="en-US" sz="1200" dirty="0"/>
              <a:t>w) {</a:t>
            </a:r>
          </a:p>
          <a:p>
            <a:pPr lvl="1"/>
            <a:r>
              <a:rPr lang="en-US" sz="1200" dirty="0"/>
              <a:t>data-&gt;</a:t>
            </a:r>
            <a:r>
              <a:rPr lang="en-US" sz="1200" dirty="0" err="1"/>
              <a:t>temp_w</a:t>
            </a:r>
            <a:r>
              <a:rPr lang="en-US" sz="1200" dirty="0"/>
              <a:t> = w;</a:t>
            </a:r>
          </a:p>
          <a:p>
            <a:pPr lvl="1"/>
            <a:r>
              <a:rPr lang="en-US" sz="1200" dirty="0"/>
              <a:t>if (data-&gt;b &lt;=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WithdrawFail</a:t>
            </a:r>
            <a:r>
              <a:rPr lang="en-US" sz="1200" dirty="0"/>
              <a:t>()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&gt;Withdraw();</a:t>
            </a:r>
          </a:p>
          <a:p>
            <a:pPr lvl="1"/>
            <a:r>
              <a:rPr lang="en-US" sz="1200" dirty="0"/>
              <a:t>}</a:t>
            </a:r>
          </a:p>
          <a:p>
            <a:pPr lvl="1"/>
            <a:r>
              <a:rPr lang="en-US" sz="1200" dirty="0"/>
              <a:t>if 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 smtClean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balance</a:t>
            </a:r>
            <a:r>
              <a:rPr lang="en-US" sz="1200" dirty="0"/>
              <a:t>() </a:t>
            </a:r>
            <a:r>
              <a:rPr lang="en-US" sz="1200" dirty="0" smtClean="0"/>
              <a:t>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&gt;Balance();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 smtClean="0"/>
              <a:t>void logout</a:t>
            </a:r>
            <a:r>
              <a:rPr lang="en-US" sz="1200" dirty="0"/>
              <a:t>() {</a:t>
            </a:r>
          </a:p>
          <a:p>
            <a:r>
              <a:rPr lang="en-US" sz="1200" dirty="0"/>
              <a:t> </a:t>
            </a:r>
            <a:r>
              <a:rPr lang="en-US" sz="1200" dirty="0" smtClean="0"/>
              <a:t>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&gt;Logout();</a:t>
            </a:r>
          </a:p>
          <a:p>
            <a:r>
              <a:rPr lang="en-US" sz="1200" dirty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&gt;Lock();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/>
              <a:t>}</a:t>
            </a:r>
          </a:p>
        </p:txBody>
      </p:sp>
      <p:sp>
        <p:nvSpPr>
          <p:cNvPr id="9" name="Rectangle 8"/>
          <p:cNvSpPr/>
          <p:nvPr/>
        </p:nvSpPr>
        <p:spPr>
          <a:xfrm>
            <a:off x="7944239" y="1288099"/>
            <a:ext cx="2921330" cy="512064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200" dirty="0"/>
              <a:t>void </a:t>
            </a:r>
            <a:r>
              <a:rPr lang="en-US" sz="1200" dirty="0" smtClean="0"/>
              <a:t>login(string </a:t>
            </a:r>
            <a:r>
              <a:rPr lang="en-US" sz="1200" dirty="0"/>
              <a:t>y) {</a:t>
            </a:r>
          </a:p>
          <a:p>
            <a:pPr lvl="1"/>
            <a:r>
              <a:rPr lang="en-US" sz="1200" dirty="0"/>
              <a:t>if (y == data-&gt;id)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-&gt;Login();</a:t>
            </a:r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/>
              <a:t>	</a:t>
            </a:r>
            <a:r>
              <a:rPr lang="en-US" sz="1200" dirty="0" err="1"/>
              <a:t>mda</a:t>
            </a:r>
            <a:r>
              <a:rPr lang="en-US" sz="1200" dirty="0"/>
              <a:t>-&gt;</a:t>
            </a:r>
            <a:r>
              <a:rPr lang="en-US" sz="1200" dirty="0" err="1"/>
              <a:t>LoginFail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r>
              <a:rPr lang="en-US" sz="1200" dirty="0"/>
              <a:t>void </a:t>
            </a:r>
            <a:r>
              <a:rPr lang="en-US" sz="1200" dirty="0" smtClean="0"/>
              <a:t>unlock(string </a:t>
            </a:r>
            <a:r>
              <a:rPr lang="en-US" sz="1200" dirty="0"/>
              <a:t>x) {</a:t>
            </a:r>
          </a:p>
          <a:p>
            <a:pPr lvl="1"/>
            <a:r>
              <a:rPr lang="en-US" sz="1200" dirty="0"/>
              <a:t>if (x == data-&gt;pin)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&gt;Unlock();</a:t>
            </a:r>
          </a:p>
          <a:p>
            <a:pPr lvl="1"/>
            <a:r>
              <a:rPr lang="en-US" sz="1200" dirty="0" smtClean="0"/>
              <a:t>	if </a:t>
            </a:r>
            <a:r>
              <a:rPr lang="en-US" sz="1200" dirty="0"/>
              <a:t>(data-&gt;b &gt; </a:t>
            </a:r>
            <a:r>
              <a:rPr lang="en-US" sz="1200" dirty="0" err="1"/>
              <a:t>min_balance</a:t>
            </a:r>
            <a:r>
              <a:rPr lang="en-US" sz="1200" dirty="0"/>
              <a:t>)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AboveMin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 </a:t>
            </a:r>
            <a:r>
              <a:rPr lang="en-US" sz="1200" dirty="0"/>
              <a:t>else {</a:t>
            </a:r>
          </a:p>
          <a:p>
            <a:pPr lvl="1"/>
            <a:r>
              <a:rPr lang="en-US" sz="1200" dirty="0" smtClean="0"/>
              <a:t>	              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BelowMin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 smtClean="0"/>
              <a:t>	}</a:t>
            </a:r>
            <a:endParaRPr lang="en-US" sz="1200" dirty="0"/>
          </a:p>
          <a:p>
            <a:pPr lvl="1"/>
            <a:r>
              <a:rPr lang="en-US" sz="1200" dirty="0"/>
              <a:t>} else {</a:t>
            </a:r>
          </a:p>
          <a:p>
            <a:pPr lvl="1"/>
            <a:r>
              <a:rPr lang="en-US" sz="1200" dirty="0" smtClean="0"/>
              <a:t>	</a:t>
            </a:r>
            <a:r>
              <a:rPr lang="en-US" sz="1200" dirty="0" err="1" smtClean="0"/>
              <a:t>mda</a:t>
            </a:r>
            <a:r>
              <a:rPr lang="en-US" sz="1200" dirty="0" smtClean="0"/>
              <a:t>-</a:t>
            </a:r>
            <a:r>
              <a:rPr lang="en-US" sz="1200" dirty="0"/>
              <a:t>&gt;</a:t>
            </a:r>
            <a:r>
              <a:rPr lang="en-US" sz="1200" dirty="0" err="1"/>
              <a:t>UnlockFail</a:t>
            </a:r>
            <a:r>
              <a:rPr lang="en-US" sz="1200" dirty="0"/>
              <a:t>();</a:t>
            </a:r>
          </a:p>
          <a:p>
            <a:pPr lvl="1"/>
            <a:r>
              <a:rPr lang="en-US" sz="1200" dirty="0"/>
              <a:t>}</a:t>
            </a:r>
          </a:p>
          <a:p>
            <a:r>
              <a:rPr lang="en-US" sz="1200" dirty="0" smtClean="0"/>
              <a:t>}</a:t>
            </a:r>
          </a:p>
          <a:p>
            <a:endParaRPr lang="en-US" sz="1200" dirty="0"/>
          </a:p>
          <a:p>
            <a:r>
              <a:rPr lang="en-US" sz="1200" dirty="0" err="1" smtClean="0"/>
              <a:t>max_attempts</a:t>
            </a:r>
            <a:r>
              <a:rPr lang="en-US" sz="1200" dirty="0" smtClean="0"/>
              <a:t> </a:t>
            </a:r>
            <a:r>
              <a:rPr lang="en-US" sz="1200" dirty="0"/>
              <a:t>= 3;</a:t>
            </a:r>
          </a:p>
          <a:p>
            <a:r>
              <a:rPr lang="en-US" sz="1200" dirty="0" err="1" smtClean="0"/>
              <a:t>min_balance</a:t>
            </a:r>
            <a:r>
              <a:rPr lang="en-US" sz="1200" dirty="0" smtClean="0"/>
              <a:t> </a:t>
            </a:r>
            <a:r>
              <a:rPr lang="en-US" sz="1200" dirty="0"/>
              <a:t>= 500;</a:t>
            </a:r>
          </a:p>
        </p:txBody>
      </p:sp>
    </p:spTree>
    <p:extLst>
      <p:ext uri="{BB962C8B-B14F-4D97-AF65-F5344CB8AC3E}">
        <p14:creationId xmlns:p14="http://schemas.microsoft.com/office/powerpoint/2010/main" val="203458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51562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9. Source Code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622941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dirty="0" smtClean="0"/>
              <a:t>CS586 by Dr Bogdan Korel @ IIT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4318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1. MDA-EFSM Model for the Account Components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79412" y="914400"/>
            <a:ext cx="10590531" cy="38100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Pseudo-code of </a:t>
            </a:r>
            <a:r>
              <a:rPr lang="en-US" dirty="0" err="1" smtClean="0"/>
              <a:t>InputProcessors</a:t>
            </a:r>
            <a:r>
              <a:rPr lang="en-US" dirty="0" smtClean="0"/>
              <a:t> for Account2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98860" y="1293222"/>
            <a:ext cx="3276600" cy="484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void </a:t>
            </a:r>
            <a:r>
              <a:rPr lang="en-US" sz="1400" dirty="0" smtClean="0"/>
              <a:t>OPEN(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/>
              <a:t>p, </a:t>
            </a:r>
            <a:r>
              <a:rPr lang="en-US" sz="1400" dirty="0" err="1"/>
              <a:t>int</a:t>
            </a:r>
            <a:r>
              <a:rPr lang="en-US" sz="1400" dirty="0"/>
              <a:t> y, </a:t>
            </a:r>
            <a:r>
              <a:rPr lang="en-US" sz="1400" dirty="0" err="1"/>
              <a:t>int</a:t>
            </a:r>
            <a:r>
              <a:rPr lang="en-US" sz="1400" dirty="0"/>
              <a:t> a)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temp_pin</a:t>
            </a:r>
            <a:r>
              <a:rPr lang="en-US" sz="1400" dirty="0"/>
              <a:t> = p;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temp_id</a:t>
            </a:r>
            <a:r>
              <a:rPr lang="en-US" sz="1400" dirty="0"/>
              <a:t> = y;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temp_b</a:t>
            </a:r>
            <a:r>
              <a:rPr lang="en-US" sz="1400" dirty="0"/>
              <a:t> = a;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-&gt;Open();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Account2::PIN(</a:t>
            </a:r>
            <a:r>
              <a:rPr lang="en-US" sz="1400" dirty="0" err="1"/>
              <a:t>int</a:t>
            </a:r>
            <a:r>
              <a:rPr lang="en-US" sz="1400" dirty="0"/>
              <a:t> x) {</a:t>
            </a:r>
          </a:p>
          <a:p>
            <a:pPr lvl="1"/>
            <a:r>
              <a:rPr lang="en-US" sz="1400" dirty="0"/>
              <a:t>if (x == data-&gt;pin)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CorrectPin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IncorrectPin</a:t>
            </a:r>
            <a:r>
              <a:rPr lang="en-US" sz="1400" dirty="0"/>
              <a:t>(</a:t>
            </a:r>
            <a:r>
              <a:rPr lang="en-US" sz="1400" dirty="0" err="1"/>
              <a:t>max_attempts</a:t>
            </a:r>
            <a:r>
              <a:rPr lang="en-US" sz="1400" dirty="0"/>
              <a:t>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 smtClean="0"/>
              <a:t>}</a:t>
            </a:r>
          </a:p>
        </p:txBody>
      </p:sp>
      <p:sp>
        <p:nvSpPr>
          <p:cNvPr id="6" name="Rectangle 5"/>
          <p:cNvSpPr/>
          <p:nvPr/>
        </p:nvSpPr>
        <p:spPr>
          <a:xfrm>
            <a:off x="4494212" y="1288869"/>
            <a:ext cx="3352800" cy="484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void Account2::BALANCE() {</a:t>
            </a:r>
          </a:p>
          <a:p>
            <a:r>
              <a:rPr lang="en-US" sz="1400" dirty="0"/>
              <a:t> </a:t>
            </a:r>
            <a:r>
              <a:rPr lang="en-US" sz="1400" dirty="0" smtClean="0"/>
              <a:t>             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&gt;Balance();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Account2::LOGIN(</a:t>
            </a:r>
            <a:r>
              <a:rPr lang="en-US" sz="1400" dirty="0" err="1"/>
              <a:t>int</a:t>
            </a:r>
            <a:r>
              <a:rPr lang="en-US" sz="1400" dirty="0"/>
              <a:t> y) {</a:t>
            </a:r>
          </a:p>
          <a:p>
            <a:pPr lvl="1"/>
            <a:r>
              <a:rPr lang="en-US" sz="1400" dirty="0"/>
              <a:t>if (y == data-&gt;id)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&gt;Login();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 smtClean="0"/>
              <a:t>	</a:t>
            </a:r>
            <a:r>
              <a:rPr lang="en-US" sz="1400" dirty="0" err="1" smtClean="0"/>
              <a:t>mda</a:t>
            </a:r>
            <a:r>
              <a:rPr lang="en-US" sz="1400" dirty="0" smtClean="0"/>
              <a:t>-</a:t>
            </a:r>
            <a:r>
              <a:rPr lang="en-US" sz="1400" dirty="0"/>
              <a:t>&gt;</a:t>
            </a:r>
            <a:r>
              <a:rPr lang="en-US" sz="1400" dirty="0" err="1"/>
              <a:t>LoginFail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Account2::LOGOUT()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-&gt;Logout();</a:t>
            </a:r>
          </a:p>
          <a:p>
            <a:r>
              <a:rPr lang="en-US" sz="1400" dirty="0" smtClean="0"/>
              <a:t>}</a:t>
            </a:r>
          </a:p>
          <a:p>
            <a:r>
              <a:rPr lang="en-US" sz="1400" dirty="0"/>
              <a:t>void Account2::WITHDRAW(</a:t>
            </a:r>
            <a:r>
              <a:rPr lang="en-US" sz="1400" dirty="0" err="1"/>
              <a:t>int</a:t>
            </a:r>
            <a:r>
              <a:rPr lang="en-US" sz="1400" dirty="0"/>
              <a:t> w)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temp_w</a:t>
            </a:r>
            <a:r>
              <a:rPr lang="en-US" sz="1400" dirty="0"/>
              <a:t> = w;</a:t>
            </a:r>
          </a:p>
          <a:p>
            <a:pPr lvl="1"/>
            <a:r>
              <a:rPr lang="en-US" sz="1400" dirty="0"/>
              <a:t>if (data-&gt;b &gt; </a:t>
            </a:r>
            <a:r>
              <a:rPr lang="en-US" sz="1400" dirty="0" err="1"/>
              <a:t>min_balance</a:t>
            </a:r>
            <a:r>
              <a:rPr lang="en-US" sz="1400" dirty="0"/>
              <a:t>)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-&gt;Withdraw();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 else {</a:t>
            </a:r>
          </a:p>
          <a:p>
            <a:pPr lvl="1"/>
            <a:r>
              <a:rPr lang="en-US" sz="1400" dirty="0"/>
              <a:t>	</a:t>
            </a:r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WithdrawFail</a:t>
            </a:r>
            <a:r>
              <a:rPr lang="en-US" sz="1400" dirty="0"/>
              <a:t>();</a:t>
            </a:r>
          </a:p>
          <a:p>
            <a:pPr lvl="1"/>
            <a:r>
              <a:rPr lang="en-US" sz="1400" dirty="0"/>
              <a:t>}</a:t>
            </a:r>
          </a:p>
          <a:p>
            <a:r>
              <a:rPr lang="en-US" sz="1400" dirty="0"/>
              <a:t>}</a:t>
            </a:r>
          </a:p>
          <a:p>
            <a:endParaRPr lang="en-US" sz="1400" dirty="0" smtClean="0"/>
          </a:p>
          <a:p>
            <a:endParaRPr lang="en-US" sz="1400" dirty="0"/>
          </a:p>
        </p:txBody>
      </p:sp>
      <p:sp>
        <p:nvSpPr>
          <p:cNvPr id="8" name="Rectangle 7"/>
          <p:cNvSpPr/>
          <p:nvPr/>
        </p:nvSpPr>
        <p:spPr>
          <a:xfrm>
            <a:off x="8430922" y="1288867"/>
            <a:ext cx="2997490" cy="484632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1400" dirty="0"/>
              <a:t>void Account2::suspend()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-&gt;Suspend();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Account2::activate()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-&gt;Activate();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Account2::close() {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-&gt;Close();</a:t>
            </a:r>
          </a:p>
          <a:p>
            <a:r>
              <a:rPr lang="en-US" sz="1400" dirty="0"/>
              <a:t>}</a:t>
            </a:r>
          </a:p>
          <a:p>
            <a:r>
              <a:rPr lang="en-US" sz="1400" dirty="0"/>
              <a:t>void Account2::DEPOSIT(</a:t>
            </a:r>
            <a:r>
              <a:rPr lang="en-US" sz="1400" dirty="0" err="1"/>
              <a:t>int</a:t>
            </a:r>
            <a:r>
              <a:rPr lang="en-US" sz="1400" dirty="0"/>
              <a:t> d) {</a:t>
            </a:r>
          </a:p>
          <a:p>
            <a:pPr lvl="1"/>
            <a:r>
              <a:rPr lang="en-US" sz="1400" dirty="0"/>
              <a:t>data-&gt;</a:t>
            </a:r>
            <a:r>
              <a:rPr lang="en-US" sz="1400" dirty="0" err="1"/>
              <a:t>temp_d</a:t>
            </a:r>
            <a:r>
              <a:rPr lang="en-US" sz="1400" dirty="0"/>
              <a:t> = d;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-&gt;Deposit();</a:t>
            </a:r>
          </a:p>
          <a:p>
            <a:pPr lvl="1"/>
            <a:r>
              <a:rPr lang="en-US" sz="1400" dirty="0" err="1"/>
              <a:t>mda</a:t>
            </a:r>
            <a:r>
              <a:rPr lang="en-US" sz="1400" dirty="0"/>
              <a:t>-&gt;</a:t>
            </a:r>
            <a:r>
              <a:rPr lang="en-US" sz="1400" dirty="0" err="1"/>
              <a:t>AboveMin</a:t>
            </a:r>
            <a:r>
              <a:rPr lang="en-US" sz="1400" dirty="0"/>
              <a:t>();</a:t>
            </a:r>
          </a:p>
          <a:p>
            <a:r>
              <a:rPr lang="en-US" sz="14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35694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612" y="622300"/>
            <a:ext cx="7848600" cy="5867400"/>
          </a:xfr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2. Class Diagrams of All Components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79412" y="1091326"/>
            <a:ext cx="3429000" cy="457971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The overview architecture is drawn on the </a:t>
            </a:r>
            <a:r>
              <a:rPr lang="en-US" dirty="0" smtClean="0"/>
              <a:t>right diagram. </a:t>
            </a:r>
            <a:r>
              <a:rPr lang="en-US" dirty="0" smtClean="0"/>
              <a:t>It just shows the general relationships between various of classes. </a:t>
            </a:r>
            <a:r>
              <a:rPr lang="en-US" dirty="0" smtClean="0"/>
              <a:t>What missing here is the relationships between concrete factories and their corresponding products, e.g. concrete strategies and concrete </a:t>
            </a:r>
            <a:r>
              <a:rPr lang="en-US" dirty="0" err="1" smtClean="0"/>
              <a:t>D</a:t>
            </a:r>
            <a:r>
              <a:rPr lang="en-US" dirty="0" err="1" smtClean="0"/>
              <a:t>ataStore</a:t>
            </a:r>
            <a:r>
              <a:rPr lang="en-US" dirty="0" smtClean="0"/>
              <a:t> objects, which is presented </a:t>
            </a:r>
            <a:r>
              <a:rPr lang="en-US" dirty="0" smtClean="0"/>
              <a:t>at Section </a:t>
            </a:r>
            <a:r>
              <a:rPr lang="en-US" dirty="0" smtClean="0">
                <a:hlinkClick r:id="rId3" action="ppaction://hlinksldjump"/>
              </a:rPr>
              <a:t>5. Abstract Factory Pattern II – Concrete Factories</a:t>
            </a:r>
            <a:endParaRPr lang="en-US" dirty="0" smtClean="0"/>
          </a:p>
          <a:p>
            <a:pPr algn="just">
              <a:lnSpc>
                <a:spcPct val="90000"/>
              </a:lnSpc>
            </a:pPr>
            <a:r>
              <a:rPr lang="en-US" dirty="0" smtClean="0"/>
              <a:t>3 </a:t>
            </a:r>
            <a:r>
              <a:rPr lang="en-US" dirty="0" smtClean="0"/>
              <a:t>class design patterns group classes by their responsibilities. In the following sections, I will introduce the software design group by group. Classes in each design are described in detail.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915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l-PL" smtClean="0"/>
              <a:t>CS586 by Dr Bogdan Korel @ IIT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03212" y="304800"/>
            <a:ext cx="9751060" cy="457200"/>
          </a:xfrm>
        </p:spPr>
        <p:txBody>
          <a:bodyPr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90" b="100000" l="58" r="100000">
                        <a14:foregroundMark x1="26783" y1="2420" x2="27014" y2="58746"/>
                        <a14:foregroundMark x1="27014" y1="58746" x2="2145" y2="61056"/>
                        <a14:foregroundMark x1="1275" y1="61496" x2="58" y2="75028"/>
                        <a14:foregroundMark x1="1391" y1="61276" x2="2957" y2="61276"/>
                        <a14:foregroundMark x1="57275" y1="5171" x2="57043" y2="56876"/>
                        <a14:foregroundMark x1="57043" y1="57756" x2="98957" y2="62596"/>
                        <a14:backgroundMark x1="406" y1="3630" x2="290" y2="47195"/>
                        <a14:backgroundMark x1="638" y1="48075" x2="19130" y2="48845"/>
                        <a14:backgroundMark x1="19246" y1="48845" x2="19246" y2="10561"/>
                        <a14:backgroundMark x1="19246" y1="10561" x2="58" y2="36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811" y="381000"/>
            <a:ext cx="11132559" cy="5867400"/>
          </a:xfrm>
        </p:spPr>
      </p:pic>
      <p:sp>
        <p:nvSpPr>
          <p:cNvPr id="4" name="TextBox 3"/>
          <p:cNvSpPr txBox="1"/>
          <p:nvPr/>
        </p:nvSpPr>
        <p:spPr>
          <a:xfrm>
            <a:off x="7625770" y="990600"/>
            <a:ext cx="4038600" cy="59093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en-US" dirty="0" smtClean="0"/>
              <a:t>On the </a:t>
            </a:r>
            <a:r>
              <a:rPr lang="en-US" dirty="0" smtClean="0"/>
              <a:t>left is a </a:t>
            </a:r>
            <a:r>
              <a:rPr lang="en-US" dirty="0" smtClean="0"/>
              <a:t>zoomed </a:t>
            </a:r>
            <a:r>
              <a:rPr lang="en-US" dirty="0" smtClean="0"/>
              <a:t>and re-</a:t>
            </a:r>
            <a:r>
              <a:rPr lang="en-US" dirty="0" err="1" smtClean="0"/>
              <a:t>layouted</a:t>
            </a:r>
            <a:r>
              <a:rPr lang="en-US" dirty="0" smtClean="0"/>
              <a:t> diagram of </a:t>
            </a:r>
            <a:r>
              <a:rPr lang="en-US" u="sng" dirty="0" smtClean="0"/>
              <a:t>state </a:t>
            </a:r>
            <a:r>
              <a:rPr lang="en-US" u="sng" dirty="0" smtClean="0"/>
              <a:t>pattern</a:t>
            </a:r>
            <a:r>
              <a:rPr lang="en-US" dirty="0" smtClean="0"/>
              <a:t>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13482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5612" y="863600"/>
            <a:ext cx="10590531" cy="286677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2000" i="1" dirty="0" smtClean="0"/>
              <a:t>Purpose, Attributes and Operations for State Pattern involved classes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379412" y="381000"/>
            <a:ext cx="9751060" cy="482600"/>
          </a:xfrm>
        </p:spPr>
        <p:txBody>
          <a:bodyPr anchor="t">
            <a:normAutofit/>
          </a:bodyPr>
          <a:lstStyle/>
          <a:p>
            <a:r>
              <a:rPr lang="en-US" sz="2400" dirty="0" smtClean="0"/>
              <a:t>3. State Pattern</a:t>
            </a:r>
            <a:endParaRPr lang="en-US" sz="2400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9635746"/>
              </p:ext>
            </p:extLst>
          </p:nvPr>
        </p:nvGraphicFramePr>
        <p:xfrm>
          <a:off x="379412" y="1150277"/>
          <a:ext cx="11430000" cy="5212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  <a:gridCol w="3733800"/>
                <a:gridCol w="1524000"/>
                <a:gridCol w="4191000"/>
              </a:tblGrid>
              <a:tr h="250209">
                <a:tc gridSpan="4">
                  <a:txBody>
                    <a:bodyPr/>
                    <a:lstStyle/>
                    <a:p>
                      <a:r>
                        <a:rPr lang="en-US" sz="1200" b="0" dirty="0" smtClean="0"/>
                        <a:t>Class </a:t>
                      </a:r>
                      <a:r>
                        <a:rPr lang="en-US" sz="1200" b="0" dirty="0" err="1" smtClean="0"/>
                        <a:t>ModelDrivenArch</a:t>
                      </a:r>
                      <a:r>
                        <a:rPr lang="en-US" sz="1200" b="0" dirty="0" smtClean="0"/>
                        <a:t>: </a:t>
                      </a:r>
                      <a:endParaRPr lang="en-US" sz="12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Purpose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Play the role of context class;</a:t>
                      </a:r>
                      <a:r>
                        <a:rPr lang="en-US" sz="1200" baseline="0" dirty="0" smtClean="0"/>
                        <a:t> keep tracking the current state in the EFSM; forward meta events to concrete states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8657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Member</a:t>
                      </a:r>
                      <a:r>
                        <a:rPr lang="en-US" sz="1200" baseline="0" dirty="0" smtClean="0"/>
                        <a:t> variables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i="1" dirty="0" smtClean="0"/>
                        <a:t>current</a:t>
                      </a:r>
                      <a:r>
                        <a:rPr lang="en-US" sz="1200" dirty="0" smtClean="0"/>
                        <a:t>: pointer</a:t>
                      </a:r>
                      <a:r>
                        <a:rPr lang="en-US" sz="1200" baseline="0" dirty="0" smtClean="0"/>
                        <a:t> to the object of current state</a:t>
                      </a:r>
                    </a:p>
                    <a:p>
                      <a:r>
                        <a:rPr lang="en-US" sz="1200" i="1" baseline="0" dirty="0" smtClean="0"/>
                        <a:t>attempts</a:t>
                      </a:r>
                      <a:r>
                        <a:rPr lang="en-US" sz="1200" baseline="0" dirty="0" smtClean="0"/>
                        <a:t>: number of incorrect PIN attempts</a:t>
                      </a:r>
                    </a:p>
                    <a:p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baseline="0" dirty="0" smtClean="0"/>
                        <a:t>: a vector storing all state objects that appear in the state machine 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Constructor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Create objects for each state in the state machine;</a:t>
                      </a:r>
                      <a:r>
                        <a:rPr lang="en-US" sz="1200" baseline="0" dirty="0" smtClean="0"/>
                        <a:t> store them in </a:t>
                      </a:r>
                      <a:r>
                        <a:rPr lang="en-US" sz="1200" i="1" baseline="0" dirty="0" smtClean="0"/>
                        <a:t>states</a:t>
                      </a:r>
                      <a:r>
                        <a:rPr lang="en-US" sz="1200" i="0" baseline="0" dirty="0" smtClean="0"/>
                        <a:t>; set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i="0" baseline="0" dirty="0" smtClean="0"/>
                        <a:t> to </a:t>
                      </a:r>
                      <a:r>
                        <a:rPr lang="en-US" sz="1200" i="1" baseline="0" dirty="0" err="1" smtClean="0"/>
                        <a:t>StartState</a:t>
                      </a:r>
                      <a:r>
                        <a:rPr lang="en-US" sz="1200" i="0" baseline="0" dirty="0" smtClean="0"/>
                        <a:t> object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Destructor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Reclaim the objects in </a:t>
                      </a:r>
                      <a:r>
                        <a:rPr lang="en-US" sz="1200" i="1" dirty="0" smtClean="0"/>
                        <a:t>states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changeState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StateEnum</a:t>
                      </a:r>
                      <a:r>
                        <a:rPr lang="en-US" sz="1200" dirty="0" smtClean="0"/>
                        <a:t> id)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</a:t>
                      </a:r>
                      <a:r>
                        <a:rPr lang="en-US" sz="1200" baseline="0" dirty="0" smtClean="0"/>
                        <a:t> objects to change the </a:t>
                      </a:r>
                      <a:r>
                        <a:rPr lang="en-US" sz="1200" i="1" baseline="0" dirty="0" smtClean="0"/>
                        <a:t>current</a:t>
                      </a:r>
                      <a:r>
                        <a:rPr lang="en-US" sz="1200" baseline="0" dirty="0" smtClean="0"/>
                        <a:t> state of context</a:t>
                      </a:r>
                      <a:endParaRPr lang="en-US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set/</a:t>
                      </a:r>
                      <a:r>
                        <a:rPr lang="en-US" sz="1200" dirty="0" err="1" smtClean="0"/>
                        <a:t>getAttempts</a:t>
                      </a:r>
                      <a:r>
                        <a:rPr lang="en-US" sz="1200" dirty="0" smtClean="0"/>
                        <a:t>()</a:t>
                      </a:r>
                      <a:endParaRPr lang="en-US" sz="12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sz="1200" dirty="0" smtClean="0"/>
                        <a:t>Used by State objects to change/get</a:t>
                      </a:r>
                      <a:r>
                        <a:rPr lang="en-US" sz="1200" baseline="0" dirty="0" smtClean="0"/>
                        <a:t> the value of </a:t>
                      </a:r>
                      <a:r>
                        <a:rPr lang="en-US" sz="1200" i="1" baseline="0" dirty="0" smtClean="0"/>
                        <a:t>attempts</a:t>
                      </a:r>
                      <a:endParaRPr lang="en-US" sz="1200" i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open()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Handle open event by calling current-&gt;open()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balance()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balance event</a:t>
                      </a:r>
                      <a:r>
                        <a:rPr lang="en-US" sz="1200" baseline="0" dirty="0" smtClean="0"/>
                        <a:t> by calling current-&gt;balance()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login event by calling current-&gt;login()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withdraw()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withdraw event</a:t>
                      </a:r>
                      <a:r>
                        <a:rPr lang="en-US" sz="1200" baseline="0" dirty="0" smtClean="0"/>
                        <a:t> by calling current-&gt;withdraw()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loginFail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withdrawFail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logout(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logout event by calling current-&gt;logout)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deposit()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deposit event</a:t>
                      </a:r>
                      <a:r>
                        <a:rPr lang="en-US" sz="1200" baseline="0" dirty="0" smtClean="0"/>
                        <a:t> by calling current-&gt;deposit()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correctPin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lock event</a:t>
                      </a:r>
                      <a:r>
                        <a:rPr lang="en-US" sz="1200" baseline="0" dirty="0" smtClean="0"/>
                        <a:t> by calling current-&gt;lock()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aboveMin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 event by calling current-&gt;</a:t>
                      </a:r>
                      <a:r>
                        <a:rPr lang="en-US" sz="1200" dirty="0" err="1" smtClean="0"/>
                        <a:t>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unlock()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unlock event</a:t>
                      </a:r>
                      <a:r>
                        <a:rPr lang="en-US" sz="1200" baseline="0" dirty="0" smtClean="0"/>
                        <a:t> by calling current-&gt;unlock()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suspend()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suspend event</a:t>
                      </a:r>
                      <a:r>
                        <a:rPr lang="en-US" sz="1200" baseline="0" dirty="0" smtClean="0"/>
                        <a:t> by calling current-&gt;suspend()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unlockFail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unlockFail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activate()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activate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en-US" sz="1200" dirty="0" smtClean="0"/>
                        <a:t>event</a:t>
                      </a:r>
                      <a:r>
                        <a:rPr lang="en-US" sz="1200" baseline="0" dirty="0" smtClean="0"/>
                        <a:t> by calling current-&gt;activate()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close()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close event</a:t>
                      </a:r>
                      <a:r>
                        <a:rPr lang="en-US" sz="1200" baseline="0" dirty="0" smtClean="0"/>
                        <a:t> by calling current-&gt;close()</a:t>
                      </a:r>
                      <a:endParaRPr lang="en-US" sz="1200" dirty="0" smtClean="0"/>
                    </a:p>
                  </a:txBody>
                  <a:tcPr/>
                </a:tc>
              </a:tr>
              <a:tr h="250209">
                <a:tc>
                  <a:txBody>
                    <a:bodyPr/>
                    <a:lstStyle/>
                    <a:p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</a:t>
                      </a:r>
                      <a:r>
                        <a:rPr lang="en-US" sz="1200" dirty="0" err="1" smtClean="0"/>
                        <a:t>int</a:t>
                      </a:r>
                      <a:r>
                        <a:rPr lang="en-US" sz="1200" dirty="0" smtClean="0"/>
                        <a:t> 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 event by calling 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current-&gt;</a:t>
                      </a:r>
                      <a:r>
                        <a:rPr lang="en-US" sz="1200" dirty="0" err="1" smtClean="0"/>
                        <a:t>incorrectPin</a:t>
                      </a:r>
                      <a:r>
                        <a:rPr lang="en-US" sz="1200" dirty="0" smtClean="0"/>
                        <a:t>(max)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()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Handle </a:t>
                      </a:r>
                      <a:r>
                        <a:rPr lang="en-US" sz="1200" dirty="0" err="1" smtClean="0"/>
                        <a:t>withdrawBelowMin</a:t>
                      </a:r>
                      <a:r>
                        <a:rPr lang="en-US" sz="1200" dirty="0" smtClean="0"/>
                        <a:t> event</a:t>
                      </a:r>
                      <a:r>
                        <a:rPr lang="en-US" sz="1200" baseline="0" dirty="0" smtClean="0"/>
                        <a:t> by calling current-&gt;</a:t>
                      </a:r>
                      <a:r>
                        <a:rPr lang="en-US" sz="1200" baseline="0" dirty="0" err="1" smtClean="0"/>
                        <a:t>withdrawBelowMin</a:t>
                      </a:r>
                      <a:r>
                        <a:rPr lang="en-US" sz="1200" baseline="0" dirty="0" smtClean="0"/>
                        <a:t>()</a:t>
                      </a:r>
                      <a:endParaRPr lang="en-US" sz="1200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3118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iography report presentation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90000"/>
                <a:satMod val="150000"/>
              </a:schemeClr>
            </a:gs>
            <a:gs pos="60000">
              <a:schemeClr val="phClr">
                <a:shade val="20000"/>
                <a:satMod val="25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/>
            </a:duotone>
          </a:blip>
          <a:stretch/>
        </a:blipFill>
      </a:bgFillStyleLst>
    </a:fmtScheme>
  </a:themeElements>
  <a:objectDefaults>
    <a:spDef>
      <a:spPr/>
      <a:bodyPr rtlCol="0" anchor="ctr"/>
      <a:lstStyle>
        <a:defPPr algn="ctr">
          <a:defRPr sz="24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Biography report presentation" id="{DB613D04-7526-4698-9864-5A45026A3266}" vid="{640876E2-5A1A-4A4F-9FA9-9B19A690D43A}"/>
    </a:ext>
  </a:extLst>
</a:theme>
</file>

<file path=ppt/theme/theme2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Cambria-Calibri">
      <a:majorFont>
        <a:latin typeface="Cambria" panose="02040503050406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ECBF2842-3FE1-4EA6-9E92-ED3FE550084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Biography report presentation</Template>
  <TotalTime>0</TotalTime>
  <Words>5640</Words>
  <Application>Microsoft Office PowerPoint</Application>
  <PresentationFormat>Custom</PresentationFormat>
  <Paragraphs>1124</Paragraphs>
  <Slides>50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5" baseType="lpstr">
      <vt:lpstr>Arial</vt:lpstr>
      <vt:lpstr>Calibri</vt:lpstr>
      <vt:lpstr>Cambria</vt:lpstr>
      <vt:lpstr>Constantia</vt:lpstr>
      <vt:lpstr>Biography report presentation</vt:lpstr>
      <vt:lpstr>CS 586 Project Report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1. MDA-EFSM Model for the Account Components</vt:lpstr>
      <vt:lpstr>2. Class Diagrams of All Components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3. State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4. Strategy Pattern</vt:lpstr>
      <vt:lpstr>5. Abstract Factory Pattern I – AbstractFactory</vt:lpstr>
      <vt:lpstr>5. Abstract Factory Pattern II – Concrete Factories</vt:lpstr>
      <vt:lpstr>5. Abstract Factory Pattern</vt:lpstr>
      <vt:lpstr>5. Abstract Factory Pattern</vt:lpstr>
      <vt:lpstr>5. Abstract Factory Pattern</vt:lpstr>
      <vt:lpstr>6. Details for Other Classes: DataStore</vt:lpstr>
      <vt:lpstr>6. Details for Other Classes: Accounts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7. Dynamics for Two Scenarios</vt:lpstr>
      <vt:lpstr>8. Source Code and Patterns</vt:lpstr>
      <vt:lpstr>8. Source Code and Patterns</vt:lpstr>
      <vt:lpstr>8. Source Code and Patterns</vt:lpstr>
      <vt:lpstr>9. Source Code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2016-04-15T23:22:29Z</dcterms:created>
  <dcterms:modified xsi:type="dcterms:W3CDTF">2016-04-22T23:49:46Z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TC034606339991</vt:lpwstr>
  </property>
</Properties>
</file>